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8" r:id="rId3"/>
    <p:sldMasterId id="2147483702" r:id="rId4"/>
    <p:sldMasterId id="2147483716" r:id="rId5"/>
  </p:sldMasterIdLst>
  <p:notesMasterIdLst>
    <p:notesMasterId r:id="rId20"/>
  </p:notesMasterIdLst>
  <p:handoutMasterIdLst>
    <p:handoutMasterId r:id="rId21"/>
  </p:handoutMasterIdLst>
  <p:sldIdLst>
    <p:sldId id="260" r:id="rId6"/>
    <p:sldId id="262" r:id="rId7"/>
    <p:sldId id="291" r:id="rId8"/>
    <p:sldId id="285" r:id="rId9"/>
    <p:sldId id="283" r:id="rId10"/>
    <p:sldId id="258" r:id="rId11"/>
    <p:sldId id="261" r:id="rId12"/>
    <p:sldId id="280" r:id="rId13"/>
    <p:sldId id="267" r:id="rId14"/>
    <p:sldId id="289" r:id="rId15"/>
    <p:sldId id="286" r:id="rId16"/>
    <p:sldId id="287" r:id="rId17"/>
    <p:sldId id="281" r:id="rId18"/>
    <p:sldId id="290" r:id="rId19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2405" autoAdjust="0"/>
  </p:normalViewPr>
  <p:slideViewPr>
    <p:cSldViewPr snapToGrid="0">
      <p:cViewPr varScale="1">
        <p:scale>
          <a:sx n="76" d="100"/>
          <a:sy n="76" d="100"/>
        </p:scale>
        <p:origin x="12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323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2023-2024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3E5-4988-B0BE-6275553BB44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3E5-4988-B0BE-6275553BB44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3E5-4988-B0BE-6275553BB44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3E5-4988-B0BE-6275553BB44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3E5-4988-B0BE-6275553BB44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Молодых педагогов</c:v>
                </c:pt>
                <c:pt idx="1">
                  <c:v>Педагогов со стажем &gt;10 лет</c:v>
                </c:pt>
                <c:pt idx="2">
                  <c:v>Педагогов со стажем &gt; 20 лет</c:v>
                </c:pt>
                <c:pt idx="3">
                  <c:v>Кандидатов наук</c:v>
                </c:pt>
                <c:pt idx="4">
                  <c:v>Аспирантов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</c:v>
                </c:pt>
                <c:pt idx="1">
                  <c:v>4</c:v>
                </c:pt>
                <c:pt idx="2">
                  <c:v>6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13E5-4988-B0BE-6275553BB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13BA74-1305-40CE-801C-5BED775952C2}" type="doc">
      <dgm:prSet loTypeId="urn:microsoft.com/office/officeart/2008/layout/VerticalCurvedList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CEF8AC2-99CB-4181-BA4A-90BBCECE7A12}">
      <dgm:prSet phldrT="[Текст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pPr algn="l"/>
          <a:r>
            <a:rPr lang="ru-RU" sz="1600" dirty="0" smtClean="0">
              <a:solidFill>
                <a:schemeClr val="tx1"/>
              </a:solidFill>
            </a:rPr>
            <a:t>создание благоприятных условий для выполнения индивидуальных и/или групповых медиапроектов</a:t>
          </a:r>
          <a:endParaRPr lang="ru-RU" sz="1600" b="1" dirty="0">
            <a:solidFill>
              <a:schemeClr val="tx1"/>
            </a:solidFill>
            <a:latin typeface="+mn-lt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336DE14-94A8-4DE2-9BA8-EB2380676F26}" type="parTrans" cxnId="{66997996-F3D0-48C9-945F-E59FCE4B81FA}">
      <dgm:prSet/>
      <dgm:spPr/>
      <dgm:t>
        <a:bodyPr/>
        <a:lstStyle/>
        <a:p>
          <a:endParaRPr lang="ru-RU"/>
        </a:p>
      </dgm:t>
    </dgm:pt>
    <dgm:pt modelId="{605E5E41-94D2-4B62-AAFB-FC1CF942F4AF}" type="sibTrans" cxnId="{66997996-F3D0-48C9-945F-E59FCE4B81FA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2B72644E-F495-4B55-9E13-9EE9F0F041E0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FFC000"/>
        </a:solidFill>
      </dgm:spPr>
      <dgm:t>
        <a:bodyPr/>
        <a:lstStyle/>
        <a:p>
          <a:pPr algn="l"/>
          <a:r>
            <a:rPr lang="ru-RU" sz="1600" b="0" dirty="0" smtClean="0">
              <a:solidFill>
                <a:sysClr val="windowText" lastClr="00000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разработка и внедрение системы оценки и самооценки индивидуальных и/ или групповых медиапроектов обучающихся для создания новых возможностей конструирования и реализации индивидуальных образовательных маршрутов творческой самореализации и профессионального самоопределения обучающихся</a:t>
          </a:r>
          <a:r>
            <a:rPr lang="ru-RU" sz="1600" b="1" dirty="0" smtClean="0">
              <a:solidFill>
                <a:sysClr val="windowText" lastClr="00000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endParaRPr lang="ru-RU" sz="1600" b="1" dirty="0">
            <a:solidFill>
              <a:sysClr val="windowText" lastClr="000000"/>
            </a:solidFill>
            <a:latin typeface="+mn-lt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A9A38B2-4C60-4362-8AED-4B007AFC76F0}" type="parTrans" cxnId="{659DA4D3-7D94-4545-A91A-7CA353E6AB0B}">
      <dgm:prSet/>
      <dgm:spPr/>
      <dgm:t>
        <a:bodyPr/>
        <a:lstStyle/>
        <a:p>
          <a:endParaRPr lang="ru-RU"/>
        </a:p>
      </dgm:t>
    </dgm:pt>
    <dgm:pt modelId="{48F24588-4921-4A45-AA06-37A36029A061}" type="sibTrans" cxnId="{659DA4D3-7D94-4545-A91A-7CA353E6AB0B}">
      <dgm:prSet/>
      <dgm:spPr/>
      <dgm:t>
        <a:bodyPr/>
        <a:lstStyle/>
        <a:p>
          <a:endParaRPr lang="ru-RU"/>
        </a:p>
      </dgm:t>
    </dgm:pt>
    <dgm:pt modelId="{2083FE61-2FD7-4DA0-887C-1B3C279B40FD}">
      <dgm:prSet phldrT="[Текст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rgbClr val="FFFF00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- формирование содержательных аспектов проекта системы оценки и самооценки индивидуальных и/ или групповых медиапроектов; </a:t>
          </a:r>
          <a:br>
            <a:rPr lang="ru-RU" sz="1600" dirty="0" smtClean="0">
              <a:solidFill>
                <a:schemeClr val="tx1"/>
              </a:solidFill>
            </a:rPr>
          </a:br>
          <a:r>
            <a:rPr lang="ru-RU" sz="1600" dirty="0" smtClean="0">
              <a:solidFill>
                <a:schemeClr val="tx1"/>
              </a:solidFill>
            </a:rPr>
            <a:t>- разработка оценочных средств для оценки индивидуальных и групповых медиапроектов обучающихся;</a:t>
          </a:r>
          <a:br>
            <a:rPr lang="ru-RU" sz="1600" dirty="0" smtClean="0">
              <a:solidFill>
                <a:schemeClr val="tx1"/>
              </a:solidFill>
            </a:rPr>
          </a:br>
          <a:r>
            <a:rPr lang="ru-RU" sz="1600" dirty="0" smtClean="0">
              <a:solidFill>
                <a:schemeClr val="tx1"/>
              </a:solidFill>
            </a:rPr>
            <a:t>- развитие компетенций педагогов по оцениванию индивидуальных и групповых медиапроектов обучающихся;</a:t>
          </a:r>
          <a:br>
            <a:rPr lang="ru-RU" sz="1600" dirty="0" smtClean="0">
              <a:solidFill>
                <a:schemeClr val="tx1"/>
              </a:solidFill>
            </a:rPr>
          </a:br>
          <a:r>
            <a:rPr lang="ru-RU" sz="1600" dirty="0" smtClean="0">
              <a:solidFill>
                <a:schemeClr val="tx1"/>
              </a:solidFill>
            </a:rPr>
            <a:t>- формирование и совершенствование компетенций самооценки обучающихся по оцениванию индивидуальных и групповых медиапроектов;</a:t>
          </a:r>
          <a:br>
            <a:rPr lang="ru-RU" sz="1600" dirty="0" smtClean="0">
              <a:solidFill>
                <a:schemeClr val="tx1"/>
              </a:solidFill>
            </a:rPr>
          </a:br>
          <a:r>
            <a:rPr lang="ru-RU" sz="1600" dirty="0" smtClean="0">
              <a:solidFill>
                <a:schemeClr val="tx1"/>
              </a:solidFill>
            </a:rPr>
            <a:t>- разработка методических рекомендаций по оцениванию индивидуальных и групповых медиапроектов обучающихся;</a:t>
          </a:r>
          <a:br>
            <a:rPr lang="ru-RU" sz="1600" dirty="0" smtClean="0">
              <a:solidFill>
                <a:schemeClr val="tx1"/>
              </a:solidFill>
            </a:rPr>
          </a:br>
          <a:r>
            <a:rPr lang="ru-RU" sz="1600" dirty="0" smtClean="0">
              <a:solidFill>
                <a:schemeClr val="tx1"/>
              </a:solidFill>
            </a:rPr>
            <a:t>- повышение уровня и качества презентации исследовательских, проектных, цифровых компетенций обучающихся через преставление медиапродукта в рамках индивидуальной проектной деятельности в контексте требований ФГОС</a:t>
          </a:r>
          <a:r>
            <a:rPr lang="ru-RU" sz="1600" dirty="0" smtClean="0"/>
            <a:t>.</a:t>
          </a:r>
        </a:p>
      </dgm:t>
    </dgm:pt>
    <dgm:pt modelId="{C653F869-CF36-4083-85DB-1D7F29ABA7A6}" type="parTrans" cxnId="{CE51B47B-0244-43F3-9AF1-D814DD45657D}">
      <dgm:prSet/>
      <dgm:spPr/>
      <dgm:t>
        <a:bodyPr/>
        <a:lstStyle/>
        <a:p>
          <a:endParaRPr lang="ru-RU"/>
        </a:p>
      </dgm:t>
    </dgm:pt>
    <dgm:pt modelId="{8EA526B6-6294-4F66-A496-A12AB181718E}" type="sibTrans" cxnId="{CE51B47B-0244-43F3-9AF1-D814DD45657D}">
      <dgm:prSet/>
      <dgm:spPr/>
      <dgm:t>
        <a:bodyPr/>
        <a:lstStyle/>
        <a:p>
          <a:endParaRPr lang="ru-RU"/>
        </a:p>
      </dgm:t>
    </dgm:pt>
    <dgm:pt modelId="{DDFE572F-446E-4DED-9ECC-8579E3C97B72}">
      <dgm:prSet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- повышение уровня и качества презентации исследовательских, проектных, цифровых компетенций обучающихся через преставление медиапродукта в рамках индивидуальной проектной деятельности в контексте требований ФГОС</a:t>
          </a:r>
          <a:endParaRPr lang="ru-RU" sz="1600" b="1" dirty="0">
            <a:solidFill>
              <a:sysClr val="windowText" lastClr="000000"/>
            </a:solidFill>
            <a:latin typeface="+mn-lt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3072A352-6740-47D6-BAAB-07D8AA700F03}" type="parTrans" cxnId="{4015AA26-CB47-484D-A950-5036F9B60E72}">
      <dgm:prSet/>
      <dgm:spPr/>
      <dgm:t>
        <a:bodyPr/>
        <a:lstStyle/>
        <a:p>
          <a:endParaRPr lang="ru-RU"/>
        </a:p>
      </dgm:t>
    </dgm:pt>
    <dgm:pt modelId="{0BDF5FBC-18EE-4AD3-B111-B01A9087D511}" type="sibTrans" cxnId="{4015AA26-CB47-484D-A950-5036F9B60E72}">
      <dgm:prSet/>
      <dgm:spPr/>
      <dgm:t>
        <a:bodyPr/>
        <a:lstStyle/>
        <a:p>
          <a:endParaRPr lang="ru-RU"/>
        </a:p>
      </dgm:t>
    </dgm:pt>
    <dgm:pt modelId="{F3A4DFA9-0839-4738-B8FF-0D892694199F}" type="pres">
      <dgm:prSet presAssocID="{F613BA74-1305-40CE-801C-5BED775952C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0483F98-71B8-43D7-B409-E76E74C93030}" type="pres">
      <dgm:prSet presAssocID="{F613BA74-1305-40CE-801C-5BED775952C2}" presName="Name1" presStyleCnt="0"/>
      <dgm:spPr/>
    </dgm:pt>
    <dgm:pt modelId="{721E9A7B-4744-42F5-8300-26476059D2E3}" type="pres">
      <dgm:prSet presAssocID="{F613BA74-1305-40CE-801C-5BED775952C2}" presName="cycle" presStyleCnt="0"/>
      <dgm:spPr/>
    </dgm:pt>
    <dgm:pt modelId="{C7EE133C-8F64-4E16-B4B5-CAA7D39A0FEA}" type="pres">
      <dgm:prSet presAssocID="{F613BA74-1305-40CE-801C-5BED775952C2}" presName="srcNode" presStyleLbl="node1" presStyleIdx="0" presStyleCnt="4"/>
      <dgm:spPr/>
    </dgm:pt>
    <dgm:pt modelId="{9B2FDBBD-2B16-4929-B53C-89C1D8212382}" type="pres">
      <dgm:prSet presAssocID="{F613BA74-1305-40CE-801C-5BED775952C2}" presName="conn" presStyleLbl="parChTrans1D2" presStyleIdx="0" presStyleCnt="1" custScaleX="96938"/>
      <dgm:spPr/>
      <dgm:t>
        <a:bodyPr/>
        <a:lstStyle/>
        <a:p>
          <a:endParaRPr lang="ru-RU"/>
        </a:p>
      </dgm:t>
    </dgm:pt>
    <dgm:pt modelId="{1D534829-BF13-450D-A6D9-9D172A875999}" type="pres">
      <dgm:prSet presAssocID="{F613BA74-1305-40CE-801C-5BED775952C2}" presName="extraNode" presStyleLbl="node1" presStyleIdx="0" presStyleCnt="4"/>
      <dgm:spPr/>
    </dgm:pt>
    <dgm:pt modelId="{707EFB58-86F1-46FA-8FDE-E8D6B922973A}" type="pres">
      <dgm:prSet presAssocID="{F613BA74-1305-40CE-801C-5BED775952C2}" presName="dstNode" presStyleLbl="node1" presStyleIdx="0" presStyleCnt="4"/>
      <dgm:spPr/>
    </dgm:pt>
    <dgm:pt modelId="{179B5425-8430-4155-BDC1-81588892E1F8}" type="pres">
      <dgm:prSet presAssocID="{8CEF8AC2-99CB-4181-BA4A-90BBCECE7A12}" presName="text_1" presStyleLbl="node1" presStyleIdx="0" presStyleCnt="4" custScaleX="99389" custScaleY="54784" custLinFactNeighborX="692" custLinFactNeighborY="-354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504B58-DF9A-445A-B56E-24A2783414D2}" type="pres">
      <dgm:prSet presAssocID="{8CEF8AC2-99CB-4181-BA4A-90BBCECE7A12}" presName="accent_1" presStyleCnt="0"/>
      <dgm:spPr/>
    </dgm:pt>
    <dgm:pt modelId="{B768D676-F274-4EB1-BAEB-B9A6F29C8710}" type="pres">
      <dgm:prSet presAssocID="{8CEF8AC2-99CB-4181-BA4A-90BBCECE7A12}" presName="accentRepeatNode" presStyleLbl="solidFgAcc1" presStyleIdx="0" presStyleCnt="4" custScaleX="87999" custScaleY="87999" custLinFactNeighborX="-4938" custLinFactNeighborY="-19083"/>
      <dgm:spPr>
        <a:ln>
          <a:solidFill>
            <a:schemeClr val="accent2">
              <a:lumMod val="60000"/>
              <a:lumOff val="40000"/>
            </a:schemeClr>
          </a:solidFill>
        </a:ln>
      </dgm:spPr>
    </dgm:pt>
    <dgm:pt modelId="{B4BFB7E4-CB89-4507-840D-7B1EC5B86E6D}" type="pres">
      <dgm:prSet presAssocID="{2B72644E-F495-4B55-9E13-9EE9F0F041E0}" presName="text_2" presStyleLbl="node1" presStyleIdx="1" presStyleCnt="4" custScaleX="101615" custScaleY="109537" custLinFactNeighborX="218" custLinFactNeighborY="-909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731292-ACFF-4895-BAF9-CCA4ABE2626E}" type="pres">
      <dgm:prSet presAssocID="{2B72644E-F495-4B55-9E13-9EE9F0F041E0}" presName="accent_2" presStyleCnt="0"/>
      <dgm:spPr/>
    </dgm:pt>
    <dgm:pt modelId="{36EC4012-CFF7-4F6B-9A64-374BBFB65C47}" type="pres">
      <dgm:prSet presAssocID="{2B72644E-F495-4B55-9E13-9EE9F0F041E0}" presName="accentRepeatNode" presStyleLbl="solidFgAcc1" presStyleIdx="1" presStyleCnt="4" custScaleX="94285" custScaleY="94285" custLinFactNeighborX="-25242" custLinFactNeighborY="-68053"/>
      <dgm:spPr>
        <a:ln>
          <a:solidFill>
            <a:srgbClr val="FFC000"/>
          </a:solidFill>
        </a:ln>
      </dgm:spPr>
    </dgm:pt>
    <dgm:pt modelId="{23F1918D-4866-435B-B28D-C18C34693344}" type="pres">
      <dgm:prSet presAssocID="{2083FE61-2FD7-4DA0-887C-1B3C279B40FD}" presName="text_3" presStyleLbl="node1" presStyleIdx="2" presStyleCnt="4" custScaleX="103240" custScaleY="294659" custLinFactNeighborX="-354" custLinFactNeighborY="-241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0CB56B-595A-4142-8F2D-84FB1F19C2FE}" type="pres">
      <dgm:prSet presAssocID="{2083FE61-2FD7-4DA0-887C-1B3C279B40FD}" presName="accent_3" presStyleCnt="0"/>
      <dgm:spPr/>
    </dgm:pt>
    <dgm:pt modelId="{1903139B-1E30-417D-B745-607AB58FEFD1}" type="pres">
      <dgm:prSet presAssocID="{2083FE61-2FD7-4DA0-887C-1B3C279B40FD}" presName="accentRepeatNode" presStyleLbl="solidFgAcc1" presStyleIdx="2" presStyleCnt="4" custScaleX="109999" custScaleY="109999" custLinFactNeighborX="-22196" custLinFactNeighborY="-23928"/>
      <dgm:spPr>
        <a:ln>
          <a:solidFill>
            <a:srgbClr val="FFFF00"/>
          </a:solidFill>
        </a:ln>
      </dgm:spPr>
    </dgm:pt>
    <dgm:pt modelId="{00FE0E1E-7D66-4DD6-A865-8379DB5D4240}" type="pres">
      <dgm:prSet presAssocID="{DDFE572F-446E-4DED-9ECC-8579E3C97B72}" presName="text_4" presStyleLbl="node1" presStyleIdx="3" presStyleCnt="4" custScaleX="95955" custScaleY="92537" custLinFactNeighborX="2427" custLinFactNeighborY="334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0007ED-078F-4601-A91D-8FBA3BA21B8B}" type="pres">
      <dgm:prSet presAssocID="{DDFE572F-446E-4DED-9ECC-8579E3C97B72}" presName="accent_4" presStyleCnt="0"/>
      <dgm:spPr/>
    </dgm:pt>
    <dgm:pt modelId="{AA78687C-B478-4815-A3BA-AC5298280945}" type="pres">
      <dgm:prSet presAssocID="{DDFE572F-446E-4DED-9ECC-8579E3C97B72}" presName="accentRepeatNode" presStyleLbl="solidFgAcc1" presStyleIdx="3" presStyleCnt="4" custScaleX="131999" custScaleY="131999" custLinFactNeighborX="3294" custLinFactNeighborY="7707"/>
      <dgm:spPr/>
    </dgm:pt>
  </dgm:ptLst>
  <dgm:cxnLst>
    <dgm:cxn modelId="{34ACFE40-7FB4-4AA2-97D0-131A35CF6F29}" type="presOf" srcId="{8CEF8AC2-99CB-4181-BA4A-90BBCECE7A12}" destId="{179B5425-8430-4155-BDC1-81588892E1F8}" srcOrd="0" destOrd="0" presId="urn:microsoft.com/office/officeart/2008/layout/VerticalCurvedList"/>
    <dgm:cxn modelId="{4015AA26-CB47-484D-A950-5036F9B60E72}" srcId="{F613BA74-1305-40CE-801C-5BED775952C2}" destId="{DDFE572F-446E-4DED-9ECC-8579E3C97B72}" srcOrd="3" destOrd="0" parTransId="{3072A352-6740-47D6-BAAB-07D8AA700F03}" sibTransId="{0BDF5FBC-18EE-4AD3-B111-B01A9087D511}"/>
    <dgm:cxn modelId="{659DA4D3-7D94-4545-A91A-7CA353E6AB0B}" srcId="{F613BA74-1305-40CE-801C-5BED775952C2}" destId="{2B72644E-F495-4B55-9E13-9EE9F0F041E0}" srcOrd="1" destOrd="0" parTransId="{7A9A38B2-4C60-4362-8AED-4B007AFC76F0}" sibTransId="{48F24588-4921-4A45-AA06-37A36029A061}"/>
    <dgm:cxn modelId="{66997996-F3D0-48C9-945F-E59FCE4B81FA}" srcId="{F613BA74-1305-40CE-801C-5BED775952C2}" destId="{8CEF8AC2-99CB-4181-BA4A-90BBCECE7A12}" srcOrd="0" destOrd="0" parTransId="{9336DE14-94A8-4DE2-9BA8-EB2380676F26}" sibTransId="{605E5E41-94D2-4B62-AAFB-FC1CF942F4AF}"/>
    <dgm:cxn modelId="{99B90F06-7E10-4569-87BF-713044A4A4C8}" type="presOf" srcId="{F613BA74-1305-40CE-801C-5BED775952C2}" destId="{F3A4DFA9-0839-4738-B8FF-0D892694199F}" srcOrd="0" destOrd="0" presId="urn:microsoft.com/office/officeart/2008/layout/VerticalCurvedList"/>
    <dgm:cxn modelId="{5955B1DB-31E7-47F2-9A1D-5D6146BA6031}" type="presOf" srcId="{DDFE572F-446E-4DED-9ECC-8579E3C97B72}" destId="{00FE0E1E-7D66-4DD6-A865-8379DB5D4240}" srcOrd="0" destOrd="0" presId="urn:microsoft.com/office/officeart/2008/layout/VerticalCurvedList"/>
    <dgm:cxn modelId="{22C382BF-6B2E-49AA-81AA-671BDE489058}" type="presOf" srcId="{605E5E41-94D2-4B62-AAFB-FC1CF942F4AF}" destId="{9B2FDBBD-2B16-4929-B53C-89C1D8212382}" srcOrd="0" destOrd="0" presId="urn:microsoft.com/office/officeart/2008/layout/VerticalCurvedList"/>
    <dgm:cxn modelId="{CE51B47B-0244-43F3-9AF1-D814DD45657D}" srcId="{F613BA74-1305-40CE-801C-5BED775952C2}" destId="{2083FE61-2FD7-4DA0-887C-1B3C279B40FD}" srcOrd="2" destOrd="0" parTransId="{C653F869-CF36-4083-85DB-1D7F29ABA7A6}" sibTransId="{8EA526B6-6294-4F66-A496-A12AB181718E}"/>
    <dgm:cxn modelId="{50215A52-B73B-4B18-B3FF-8BCD65FDF76E}" type="presOf" srcId="{2083FE61-2FD7-4DA0-887C-1B3C279B40FD}" destId="{23F1918D-4866-435B-B28D-C18C34693344}" srcOrd="0" destOrd="0" presId="urn:microsoft.com/office/officeart/2008/layout/VerticalCurvedList"/>
    <dgm:cxn modelId="{0BB88AE3-04FB-4307-B2FC-60A79A59E4CA}" type="presOf" srcId="{2B72644E-F495-4B55-9E13-9EE9F0F041E0}" destId="{B4BFB7E4-CB89-4507-840D-7B1EC5B86E6D}" srcOrd="0" destOrd="0" presId="urn:microsoft.com/office/officeart/2008/layout/VerticalCurvedList"/>
    <dgm:cxn modelId="{B7298053-82B4-4CAA-A43D-3296A3708C58}" type="presParOf" srcId="{F3A4DFA9-0839-4738-B8FF-0D892694199F}" destId="{F0483F98-71B8-43D7-B409-E76E74C93030}" srcOrd="0" destOrd="0" presId="urn:microsoft.com/office/officeart/2008/layout/VerticalCurvedList"/>
    <dgm:cxn modelId="{AD48C29A-AD41-4221-A51C-7EED4E326196}" type="presParOf" srcId="{F0483F98-71B8-43D7-B409-E76E74C93030}" destId="{721E9A7B-4744-42F5-8300-26476059D2E3}" srcOrd="0" destOrd="0" presId="urn:microsoft.com/office/officeart/2008/layout/VerticalCurvedList"/>
    <dgm:cxn modelId="{660197BC-E35E-48A6-B136-01C4D98B8FAB}" type="presParOf" srcId="{721E9A7B-4744-42F5-8300-26476059D2E3}" destId="{C7EE133C-8F64-4E16-B4B5-CAA7D39A0FEA}" srcOrd="0" destOrd="0" presId="urn:microsoft.com/office/officeart/2008/layout/VerticalCurvedList"/>
    <dgm:cxn modelId="{1441BB96-6715-40D3-9C61-19F551D6EBCA}" type="presParOf" srcId="{721E9A7B-4744-42F5-8300-26476059D2E3}" destId="{9B2FDBBD-2B16-4929-B53C-89C1D8212382}" srcOrd="1" destOrd="0" presId="urn:microsoft.com/office/officeart/2008/layout/VerticalCurvedList"/>
    <dgm:cxn modelId="{7E69377C-153F-43AB-BF88-46F14790035C}" type="presParOf" srcId="{721E9A7B-4744-42F5-8300-26476059D2E3}" destId="{1D534829-BF13-450D-A6D9-9D172A875999}" srcOrd="2" destOrd="0" presId="urn:microsoft.com/office/officeart/2008/layout/VerticalCurvedList"/>
    <dgm:cxn modelId="{461D5418-0A0E-4280-B9C8-CB094397D705}" type="presParOf" srcId="{721E9A7B-4744-42F5-8300-26476059D2E3}" destId="{707EFB58-86F1-46FA-8FDE-E8D6B922973A}" srcOrd="3" destOrd="0" presId="urn:microsoft.com/office/officeart/2008/layout/VerticalCurvedList"/>
    <dgm:cxn modelId="{3CFA1A29-0276-40F7-B16B-914E255C7C27}" type="presParOf" srcId="{F0483F98-71B8-43D7-B409-E76E74C93030}" destId="{179B5425-8430-4155-BDC1-81588892E1F8}" srcOrd="1" destOrd="0" presId="urn:microsoft.com/office/officeart/2008/layout/VerticalCurvedList"/>
    <dgm:cxn modelId="{363E71EC-11D8-455B-9236-47E5A2059B99}" type="presParOf" srcId="{F0483F98-71B8-43D7-B409-E76E74C93030}" destId="{05504B58-DF9A-445A-B56E-24A2783414D2}" srcOrd="2" destOrd="0" presId="urn:microsoft.com/office/officeart/2008/layout/VerticalCurvedList"/>
    <dgm:cxn modelId="{85AFD293-1A90-4415-A15C-3D04EDEF67E1}" type="presParOf" srcId="{05504B58-DF9A-445A-B56E-24A2783414D2}" destId="{B768D676-F274-4EB1-BAEB-B9A6F29C8710}" srcOrd="0" destOrd="0" presId="urn:microsoft.com/office/officeart/2008/layout/VerticalCurvedList"/>
    <dgm:cxn modelId="{54F628DA-D5EA-40C5-8154-D2EA75D7DE86}" type="presParOf" srcId="{F0483F98-71B8-43D7-B409-E76E74C93030}" destId="{B4BFB7E4-CB89-4507-840D-7B1EC5B86E6D}" srcOrd="3" destOrd="0" presId="urn:microsoft.com/office/officeart/2008/layout/VerticalCurvedList"/>
    <dgm:cxn modelId="{6CC3D8F9-BEE6-442E-967B-43B83B0E238C}" type="presParOf" srcId="{F0483F98-71B8-43D7-B409-E76E74C93030}" destId="{E1731292-ACFF-4895-BAF9-CCA4ABE2626E}" srcOrd="4" destOrd="0" presId="urn:microsoft.com/office/officeart/2008/layout/VerticalCurvedList"/>
    <dgm:cxn modelId="{2F1CC6B1-51AF-4ECE-A8B4-0EE3A8514FDE}" type="presParOf" srcId="{E1731292-ACFF-4895-BAF9-CCA4ABE2626E}" destId="{36EC4012-CFF7-4F6B-9A64-374BBFB65C47}" srcOrd="0" destOrd="0" presId="urn:microsoft.com/office/officeart/2008/layout/VerticalCurvedList"/>
    <dgm:cxn modelId="{E07953E8-DC13-475A-8BEC-A087071B3E09}" type="presParOf" srcId="{F0483F98-71B8-43D7-B409-E76E74C93030}" destId="{23F1918D-4866-435B-B28D-C18C34693344}" srcOrd="5" destOrd="0" presId="urn:microsoft.com/office/officeart/2008/layout/VerticalCurvedList"/>
    <dgm:cxn modelId="{F2C72514-1087-4245-A595-DF2822A3C13F}" type="presParOf" srcId="{F0483F98-71B8-43D7-B409-E76E74C93030}" destId="{D20CB56B-595A-4142-8F2D-84FB1F19C2FE}" srcOrd="6" destOrd="0" presId="urn:microsoft.com/office/officeart/2008/layout/VerticalCurvedList"/>
    <dgm:cxn modelId="{694F87E5-5323-4E10-B4B8-6B5212C20C02}" type="presParOf" srcId="{D20CB56B-595A-4142-8F2D-84FB1F19C2FE}" destId="{1903139B-1E30-417D-B745-607AB58FEFD1}" srcOrd="0" destOrd="0" presId="urn:microsoft.com/office/officeart/2008/layout/VerticalCurvedList"/>
    <dgm:cxn modelId="{B8B04A09-6542-4616-B303-C66820366CB0}" type="presParOf" srcId="{F0483F98-71B8-43D7-B409-E76E74C93030}" destId="{00FE0E1E-7D66-4DD6-A865-8379DB5D4240}" srcOrd="7" destOrd="0" presId="urn:microsoft.com/office/officeart/2008/layout/VerticalCurvedList"/>
    <dgm:cxn modelId="{6725839D-D97E-4426-8FFD-A49220B40393}" type="presParOf" srcId="{F0483F98-71B8-43D7-B409-E76E74C93030}" destId="{E10007ED-078F-4601-A91D-8FBA3BA21B8B}" srcOrd="8" destOrd="0" presId="urn:microsoft.com/office/officeart/2008/layout/VerticalCurvedList"/>
    <dgm:cxn modelId="{41DF145A-17A7-4A57-904C-A49F77FB527C}" type="presParOf" srcId="{E10007ED-078F-4601-A91D-8FBA3BA21B8B}" destId="{AA78687C-B478-4815-A3BA-AC529828094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3F4780-2FBD-4FFF-86B1-379056D41342}" type="doc">
      <dgm:prSet loTypeId="urn:microsoft.com/office/officeart/2005/8/layout/lProcess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BC03C02-4885-4A8C-945D-CDD4B91DC716}">
      <dgm:prSet phldrT="[Текст]" custT="1"/>
      <dgm:spPr/>
      <dgm:t>
        <a:bodyPr/>
        <a:lstStyle/>
        <a:p>
          <a:r>
            <a:rPr lang="ru-RU" sz="3900" dirty="0" smtClean="0">
              <a:latin typeface="Arial" panose="020B0604020202020204" pitchFamily="34" charset="0"/>
              <a:cs typeface="Arial" panose="020B0604020202020204" pitchFamily="34" charset="0"/>
            </a:rPr>
            <a:t>Успех</a:t>
          </a:r>
          <a:endParaRPr lang="ru-RU" sz="3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BA4420-E7E3-4329-85D5-7E0D2316C710}" type="parTrans" cxnId="{F5531A3D-521E-4F3E-992A-0EF7AC290354}">
      <dgm:prSet/>
      <dgm:spPr/>
      <dgm:t>
        <a:bodyPr/>
        <a:lstStyle/>
        <a:p>
          <a:endParaRPr lang="ru-RU"/>
        </a:p>
      </dgm:t>
    </dgm:pt>
    <dgm:pt modelId="{762FCE30-E588-4CE4-B3E1-CCDCB282D02F}" type="sibTrans" cxnId="{F5531A3D-521E-4F3E-992A-0EF7AC290354}">
      <dgm:prSet/>
      <dgm:spPr/>
      <dgm:t>
        <a:bodyPr/>
        <a:lstStyle/>
        <a:p>
          <a:endParaRPr lang="ru-RU"/>
        </a:p>
      </dgm:t>
    </dgm:pt>
    <dgm:pt modelId="{085A4814-202A-494A-A9FB-2E4E2B5048CC}">
      <dgm:prSet phldrT="[Текст]" custT="1"/>
      <dgm:spPr/>
      <dgm:t>
        <a:bodyPr/>
        <a:lstStyle/>
        <a:p>
          <a:r>
            <a:rPr lang="ru-RU" sz="3900" dirty="0" smtClean="0">
              <a:latin typeface="Arial" panose="020B0604020202020204" pitchFamily="34" charset="0"/>
              <a:cs typeface="Arial" panose="020B0604020202020204" pitchFamily="34" charset="0"/>
            </a:rPr>
            <a:t>Мастерство</a:t>
          </a:r>
          <a:endParaRPr lang="ru-RU" sz="3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6F3C39-56BA-476D-A10F-01396DAB24FC}" type="parTrans" cxnId="{63D35D63-C4EE-496F-82DC-D9ACF25A05E0}">
      <dgm:prSet/>
      <dgm:spPr/>
      <dgm:t>
        <a:bodyPr/>
        <a:lstStyle/>
        <a:p>
          <a:endParaRPr lang="ru-RU"/>
        </a:p>
      </dgm:t>
    </dgm:pt>
    <dgm:pt modelId="{61381458-A99C-4FA4-BD12-005EE09D3944}" type="sibTrans" cxnId="{63D35D63-C4EE-496F-82DC-D9ACF25A05E0}">
      <dgm:prSet/>
      <dgm:spPr/>
      <dgm:t>
        <a:bodyPr/>
        <a:lstStyle/>
        <a:p>
          <a:endParaRPr lang="ru-RU"/>
        </a:p>
      </dgm:t>
    </dgm:pt>
    <dgm:pt modelId="{6DE21C62-073C-439F-A190-E04A29F27E99}">
      <dgm:prSet phldrT="[Текст]" custT="1"/>
      <dgm:spPr/>
      <dgm:t>
        <a:bodyPr/>
        <a:lstStyle/>
        <a:p>
          <a:r>
            <a:rPr lang="ru-RU" sz="3900" dirty="0" smtClean="0">
              <a:latin typeface="Arial" panose="020B0604020202020204" pitchFamily="34" charset="0"/>
              <a:cs typeface="Arial" panose="020B0604020202020204" pitchFamily="34" charset="0"/>
            </a:rPr>
            <a:t>Будущее  </a:t>
          </a:r>
          <a:endParaRPr lang="ru-RU" sz="3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5B8AF3-2E12-41D6-A6BA-EFD81D6FADE6}" type="sibTrans" cxnId="{FE0789CC-10FB-4B70-B756-248C6C45C560}">
      <dgm:prSet/>
      <dgm:spPr/>
      <dgm:t>
        <a:bodyPr/>
        <a:lstStyle/>
        <a:p>
          <a:endParaRPr lang="ru-RU"/>
        </a:p>
      </dgm:t>
    </dgm:pt>
    <dgm:pt modelId="{8DAA606C-8BDA-4547-BB0D-E9A676288390}" type="parTrans" cxnId="{FE0789CC-10FB-4B70-B756-248C6C45C560}">
      <dgm:prSet/>
      <dgm:spPr/>
      <dgm:t>
        <a:bodyPr/>
        <a:lstStyle/>
        <a:p>
          <a:endParaRPr lang="ru-RU"/>
        </a:p>
      </dgm:t>
    </dgm:pt>
    <dgm:pt modelId="{50DA4B8D-14FA-45F4-80FA-5740C10D012A}" type="pres">
      <dgm:prSet presAssocID="{D03F4780-2FBD-4FFF-86B1-379056D4134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1A37ED-049B-42A8-A931-29B52B902260}" type="pres">
      <dgm:prSet presAssocID="{6DE21C62-073C-439F-A190-E04A29F27E99}" presName="vertFlow" presStyleCnt="0"/>
      <dgm:spPr/>
      <dgm:t>
        <a:bodyPr/>
        <a:lstStyle/>
        <a:p>
          <a:endParaRPr lang="ru-RU"/>
        </a:p>
      </dgm:t>
    </dgm:pt>
    <dgm:pt modelId="{BFFC67BB-1B0D-4B58-A013-4349A2747806}" type="pres">
      <dgm:prSet presAssocID="{6DE21C62-073C-439F-A190-E04A29F27E99}" presName="header" presStyleLbl="node1" presStyleIdx="0" presStyleCnt="3" custScaleX="72844" custLinFactNeighborX="-2780"/>
      <dgm:spPr/>
      <dgm:t>
        <a:bodyPr/>
        <a:lstStyle/>
        <a:p>
          <a:endParaRPr lang="ru-RU"/>
        </a:p>
      </dgm:t>
    </dgm:pt>
    <dgm:pt modelId="{A1C53402-ED5B-4E04-BA64-BB10BDB527E6}" type="pres">
      <dgm:prSet presAssocID="{6DE21C62-073C-439F-A190-E04A29F27E99}" presName="hSp" presStyleCnt="0"/>
      <dgm:spPr/>
      <dgm:t>
        <a:bodyPr/>
        <a:lstStyle/>
        <a:p>
          <a:endParaRPr lang="ru-RU"/>
        </a:p>
      </dgm:t>
    </dgm:pt>
    <dgm:pt modelId="{4BEE06C3-3084-4388-9B5E-49C2F4A59CE0}" type="pres">
      <dgm:prSet presAssocID="{2BC03C02-4885-4A8C-945D-CDD4B91DC716}" presName="vertFlow" presStyleCnt="0"/>
      <dgm:spPr/>
      <dgm:t>
        <a:bodyPr/>
        <a:lstStyle/>
        <a:p>
          <a:endParaRPr lang="ru-RU"/>
        </a:p>
      </dgm:t>
    </dgm:pt>
    <dgm:pt modelId="{376D1F77-9BB9-4FB6-B25E-0A7EFD999176}" type="pres">
      <dgm:prSet presAssocID="{2BC03C02-4885-4A8C-945D-CDD4B91DC716}" presName="header" presStyleLbl="node1" presStyleIdx="1" presStyleCnt="3" custScaleX="81563" custLinFactNeighborX="3614"/>
      <dgm:spPr/>
      <dgm:t>
        <a:bodyPr/>
        <a:lstStyle/>
        <a:p>
          <a:endParaRPr lang="ru-RU"/>
        </a:p>
      </dgm:t>
    </dgm:pt>
    <dgm:pt modelId="{E3D2186A-D9C0-4EC4-93D2-EFBE160DCA32}" type="pres">
      <dgm:prSet presAssocID="{2BC03C02-4885-4A8C-945D-CDD4B91DC716}" presName="hSp" presStyleCnt="0"/>
      <dgm:spPr/>
      <dgm:t>
        <a:bodyPr/>
        <a:lstStyle/>
        <a:p>
          <a:endParaRPr lang="ru-RU"/>
        </a:p>
      </dgm:t>
    </dgm:pt>
    <dgm:pt modelId="{4DA35F7C-DBD4-47AA-8FF0-5E6D883DBBE6}" type="pres">
      <dgm:prSet presAssocID="{085A4814-202A-494A-A9FB-2E4E2B5048CC}" presName="vertFlow" presStyleCnt="0"/>
      <dgm:spPr/>
      <dgm:t>
        <a:bodyPr/>
        <a:lstStyle/>
        <a:p>
          <a:endParaRPr lang="ru-RU"/>
        </a:p>
      </dgm:t>
    </dgm:pt>
    <dgm:pt modelId="{F706779A-DE7B-47DB-90ED-0445FC78DFC6}" type="pres">
      <dgm:prSet presAssocID="{085A4814-202A-494A-A9FB-2E4E2B5048CC}" presName="header" presStyleLbl="node1" presStyleIdx="2" presStyleCnt="3" custLinFactNeighborX="12101"/>
      <dgm:spPr/>
      <dgm:t>
        <a:bodyPr/>
        <a:lstStyle/>
        <a:p>
          <a:endParaRPr lang="ru-RU"/>
        </a:p>
      </dgm:t>
    </dgm:pt>
  </dgm:ptLst>
  <dgm:cxnLst>
    <dgm:cxn modelId="{F5531A3D-521E-4F3E-992A-0EF7AC290354}" srcId="{D03F4780-2FBD-4FFF-86B1-379056D41342}" destId="{2BC03C02-4885-4A8C-945D-CDD4B91DC716}" srcOrd="1" destOrd="0" parTransId="{B8BA4420-E7E3-4329-85D5-7E0D2316C710}" sibTransId="{762FCE30-E588-4CE4-B3E1-CCDCB282D02F}"/>
    <dgm:cxn modelId="{D4084B9B-A811-408A-85D1-03A44E7137D1}" type="presOf" srcId="{085A4814-202A-494A-A9FB-2E4E2B5048CC}" destId="{F706779A-DE7B-47DB-90ED-0445FC78DFC6}" srcOrd="0" destOrd="0" presId="urn:microsoft.com/office/officeart/2005/8/layout/lProcess1"/>
    <dgm:cxn modelId="{63D35D63-C4EE-496F-82DC-D9ACF25A05E0}" srcId="{D03F4780-2FBD-4FFF-86B1-379056D41342}" destId="{085A4814-202A-494A-A9FB-2E4E2B5048CC}" srcOrd="2" destOrd="0" parTransId="{6C6F3C39-56BA-476D-A10F-01396DAB24FC}" sibTransId="{61381458-A99C-4FA4-BD12-005EE09D3944}"/>
    <dgm:cxn modelId="{32DA4024-BA6C-488E-A9DE-E691D28050FE}" type="presOf" srcId="{6DE21C62-073C-439F-A190-E04A29F27E99}" destId="{BFFC67BB-1B0D-4B58-A013-4349A2747806}" srcOrd="0" destOrd="0" presId="urn:microsoft.com/office/officeart/2005/8/layout/lProcess1"/>
    <dgm:cxn modelId="{FE0789CC-10FB-4B70-B756-248C6C45C560}" srcId="{D03F4780-2FBD-4FFF-86B1-379056D41342}" destId="{6DE21C62-073C-439F-A190-E04A29F27E99}" srcOrd="0" destOrd="0" parTransId="{8DAA606C-8BDA-4547-BB0D-E9A676288390}" sibTransId="{465B8AF3-2E12-41D6-A6BA-EFD81D6FADE6}"/>
    <dgm:cxn modelId="{9AC70C93-8DAD-47D7-84C6-F521DACCFB87}" type="presOf" srcId="{D03F4780-2FBD-4FFF-86B1-379056D41342}" destId="{50DA4B8D-14FA-45F4-80FA-5740C10D012A}" srcOrd="0" destOrd="0" presId="urn:microsoft.com/office/officeart/2005/8/layout/lProcess1"/>
    <dgm:cxn modelId="{01275EE0-DAF1-47B6-8A82-FF917FCBE3DF}" type="presOf" srcId="{2BC03C02-4885-4A8C-945D-CDD4B91DC716}" destId="{376D1F77-9BB9-4FB6-B25E-0A7EFD999176}" srcOrd="0" destOrd="0" presId="urn:microsoft.com/office/officeart/2005/8/layout/lProcess1"/>
    <dgm:cxn modelId="{24B2D4AB-9E00-4B04-A95C-59602F9A9665}" type="presParOf" srcId="{50DA4B8D-14FA-45F4-80FA-5740C10D012A}" destId="{751A37ED-049B-42A8-A931-29B52B902260}" srcOrd="0" destOrd="0" presId="urn:microsoft.com/office/officeart/2005/8/layout/lProcess1"/>
    <dgm:cxn modelId="{7D2BD5BF-036A-44B6-B2ED-89C321E82FCD}" type="presParOf" srcId="{751A37ED-049B-42A8-A931-29B52B902260}" destId="{BFFC67BB-1B0D-4B58-A013-4349A2747806}" srcOrd="0" destOrd="0" presId="urn:microsoft.com/office/officeart/2005/8/layout/lProcess1"/>
    <dgm:cxn modelId="{2FE3DB08-B5ED-4B0F-8604-9285436A4962}" type="presParOf" srcId="{50DA4B8D-14FA-45F4-80FA-5740C10D012A}" destId="{A1C53402-ED5B-4E04-BA64-BB10BDB527E6}" srcOrd="1" destOrd="0" presId="urn:microsoft.com/office/officeart/2005/8/layout/lProcess1"/>
    <dgm:cxn modelId="{7F5AEB21-9D8C-42AB-8B57-7D5B520750A7}" type="presParOf" srcId="{50DA4B8D-14FA-45F4-80FA-5740C10D012A}" destId="{4BEE06C3-3084-4388-9B5E-49C2F4A59CE0}" srcOrd="2" destOrd="0" presId="urn:microsoft.com/office/officeart/2005/8/layout/lProcess1"/>
    <dgm:cxn modelId="{137AD6E4-4DE7-40BF-BD81-7C3C32D972B4}" type="presParOf" srcId="{4BEE06C3-3084-4388-9B5E-49C2F4A59CE0}" destId="{376D1F77-9BB9-4FB6-B25E-0A7EFD999176}" srcOrd="0" destOrd="0" presId="urn:microsoft.com/office/officeart/2005/8/layout/lProcess1"/>
    <dgm:cxn modelId="{72D79BD7-29CC-438E-B62C-23F63A483297}" type="presParOf" srcId="{50DA4B8D-14FA-45F4-80FA-5740C10D012A}" destId="{E3D2186A-D9C0-4EC4-93D2-EFBE160DCA32}" srcOrd="3" destOrd="0" presId="urn:microsoft.com/office/officeart/2005/8/layout/lProcess1"/>
    <dgm:cxn modelId="{6501664B-97EA-4F3C-AB2A-87398F7C043A}" type="presParOf" srcId="{50DA4B8D-14FA-45F4-80FA-5740C10D012A}" destId="{4DA35F7C-DBD4-47AA-8FF0-5E6D883DBBE6}" srcOrd="4" destOrd="0" presId="urn:microsoft.com/office/officeart/2005/8/layout/lProcess1"/>
    <dgm:cxn modelId="{D7B46D6E-3A15-4A85-9F25-C22E873108E8}" type="presParOf" srcId="{4DA35F7C-DBD4-47AA-8FF0-5E6D883DBBE6}" destId="{F706779A-DE7B-47DB-90ED-0445FC78DFC6}" srcOrd="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91BACF-D726-47CD-BCDE-D7D486CD479C}" type="doc">
      <dgm:prSet loTypeId="urn:microsoft.com/office/officeart/2005/8/layout/vList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5FCDC00-4CBF-457F-9A47-E2287BD5273B}">
      <dgm:prSet phldrT="[Текст]"/>
      <dgm:spPr/>
      <dgm:t>
        <a:bodyPr/>
        <a:lstStyle/>
        <a:p>
          <a:r>
            <a:rPr lang="ru-RU" dirty="0" smtClean="0"/>
            <a:t>Подготовительный этап</a:t>
          </a:r>
          <a:endParaRPr lang="ru-RU" dirty="0"/>
        </a:p>
      </dgm:t>
    </dgm:pt>
    <dgm:pt modelId="{73B18D76-E7DF-4AAD-9688-D71C31B36830}" type="parTrans" cxnId="{23A14AC8-B6C2-4ED1-BF00-C8FD903A5EC5}">
      <dgm:prSet/>
      <dgm:spPr/>
      <dgm:t>
        <a:bodyPr/>
        <a:lstStyle/>
        <a:p>
          <a:endParaRPr lang="ru-RU"/>
        </a:p>
      </dgm:t>
    </dgm:pt>
    <dgm:pt modelId="{283ACF24-342D-4FB4-8854-8ACBB8B869C8}" type="sibTrans" cxnId="{23A14AC8-B6C2-4ED1-BF00-C8FD903A5EC5}">
      <dgm:prSet/>
      <dgm:spPr/>
      <dgm:t>
        <a:bodyPr/>
        <a:lstStyle/>
        <a:p>
          <a:endParaRPr lang="ru-RU"/>
        </a:p>
      </dgm:t>
    </dgm:pt>
    <dgm:pt modelId="{0997C0DB-F5E9-4A15-AEB8-7761C1F3FF6C}">
      <dgm:prSet phldrT="[Текст]"/>
      <dgm:spPr/>
      <dgm:t>
        <a:bodyPr/>
        <a:lstStyle/>
        <a:p>
          <a:r>
            <a:rPr lang="ru-RU" dirty="0" smtClean="0"/>
            <a:t>Создание рабочей творческой группы педагогов – разработчиков проекта и группы педагогов – участников проекта</a:t>
          </a:r>
          <a:endParaRPr lang="ru-RU" dirty="0"/>
        </a:p>
      </dgm:t>
    </dgm:pt>
    <dgm:pt modelId="{4CF3A8A8-1439-4E1A-95E6-D6475350D442}" type="parTrans" cxnId="{65F6CC42-577B-4564-8F62-76A3A465905E}">
      <dgm:prSet/>
      <dgm:spPr/>
      <dgm:t>
        <a:bodyPr/>
        <a:lstStyle/>
        <a:p>
          <a:endParaRPr lang="ru-RU"/>
        </a:p>
      </dgm:t>
    </dgm:pt>
    <dgm:pt modelId="{3D8CECF4-6058-438C-B876-7696975659BB}" type="sibTrans" cxnId="{65F6CC42-577B-4564-8F62-76A3A465905E}">
      <dgm:prSet/>
      <dgm:spPr/>
      <dgm:t>
        <a:bodyPr/>
        <a:lstStyle/>
        <a:p>
          <a:endParaRPr lang="ru-RU"/>
        </a:p>
      </dgm:t>
    </dgm:pt>
    <dgm:pt modelId="{9AA349E3-5191-4D60-9F8B-BC2A6B47B789}">
      <dgm:prSet phldrT="[Текст]"/>
      <dgm:spPr/>
      <dgm:t>
        <a:bodyPr/>
        <a:lstStyle/>
        <a:p>
          <a:r>
            <a:rPr lang="ru-RU" dirty="0" smtClean="0"/>
            <a:t>Основной этап</a:t>
          </a:r>
          <a:endParaRPr lang="ru-RU" dirty="0"/>
        </a:p>
      </dgm:t>
    </dgm:pt>
    <dgm:pt modelId="{7F8319EF-5AF3-4441-A401-8482957C52E3}" type="parTrans" cxnId="{C771FC4D-83B6-448B-8186-DCB940BD2C36}">
      <dgm:prSet/>
      <dgm:spPr/>
      <dgm:t>
        <a:bodyPr/>
        <a:lstStyle/>
        <a:p>
          <a:endParaRPr lang="ru-RU"/>
        </a:p>
      </dgm:t>
    </dgm:pt>
    <dgm:pt modelId="{C3F4AAC9-3402-4598-9E74-54BE14B34D41}" type="sibTrans" cxnId="{C771FC4D-83B6-448B-8186-DCB940BD2C36}">
      <dgm:prSet/>
      <dgm:spPr/>
      <dgm:t>
        <a:bodyPr/>
        <a:lstStyle/>
        <a:p>
          <a:endParaRPr lang="ru-RU"/>
        </a:p>
      </dgm:t>
    </dgm:pt>
    <dgm:pt modelId="{9C784024-26CD-4944-91EE-36D9189E4520}">
      <dgm:prSet phldrT="[Текст]"/>
      <dgm:spPr/>
      <dgm:t>
        <a:bodyPr/>
        <a:lstStyle/>
        <a:p>
          <a:r>
            <a:rPr lang="ru-RU" dirty="0" smtClean="0"/>
            <a:t>Изучение опыта по оцениванию медиапроектов</a:t>
          </a:r>
          <a:endParaRPr lang="ru-RU" dirty="0"/>
        </a:p>
      </dgm:t>
    </dgm:pt>
    <dgm:pt modelId="{0A002DC8-96BA-456E-A67E-1B2513A32772}" type="parTrans" cxnId="{EBAFC451-CA47-4EAC-9649-94E69E0E611D}">
      <dgm:prSet/>
      <dgm:spPr/>
      <dgm:t>
        <a:bodyPr/>
        <a:lstStyle/>
        <a:p>
          <a:endParaRPr lang="ru-RU"/>
        </a:p>
      </dgm:t>
    </dgm:pt>
    <dgm:pt modelId="{BD4B62F2-D744-4E51-86FF-B062050FCF65}" type="sibTrans" cxnId="{EBAFC451-CA47-4EAC-9649-94E69E0E611D}">
      <dgm:prSet/>
      <dgm:spPr/>
      <dgm:t>
        <a:bodyPr/>
        <a:lstStyle/>
        <a:p>
          <a:endParaRPr lang="ru-RU"/>
        </a:p>
      </dgm:t>
    </dgm:pt>
    <dgm:pt modelId="{7C20241A-B9A0-4599-9DE8-ADB4F5EC2D5E}">
      <dgm:prSet phldrT="[Текст]"/>
      <dgm:spPr/>
      <dgm:t>
        <a:bodyPr/>
        <a:lstStyle/>
        <a:p>
          <a:r>
            <a:rPr lang="ru-RU" dirty="0" smtClean="0"/>
            <a:t>Заключительный этап</a:t>
          </a:r>
          <a:endParaRPr lang="ru-RU" dirty="0"/>
        </a:p>
      </dgm:t>
    </dgm:pt>
    <dgm:pt modelId="{E46AF793-A417-472B-84B8-184A1F6CACEF}" type="parTrans" cxnId="{DE929490-0945-4F6C-8B25-0282B48A91AD}">
      <dgm:prSet/>
      <dgm:spPr/>
      <dgm:t>
        <a:bodyPr/>
        <a:lstStyle/>
        <a:p>
          <a:endParaRPr lang="ru-RU"/>
        </a:p>
      </dgm:t>
    </dgm:pt>
    <dgm:pt modelId="{30DCB0FE-07F6-438D-B3FF-00D67CBBDEF8}" type="sibTrans" cxnId="{DE929490-0945-4F6C-8B25-0282B48A91AD}">
      <dgm:prSet/>
      <dgm:spPr/>
      <dgm:t>
        <a:bodyPr/>
        <a:lstStyle/>
        <a:p>
          <a:endParaRPr lang="ru-RU"/>
        </a:p>
      </dgm:t>
    </dgm:pt>
    <dgm:pt modelId="{E31EEEA2-8AFB-4C9C-A20D-FB867C2AB572}">
      <dgm:prSet phldrT="[Текст]"/>
      <dgm:spPr/>
      <dgm:t>
        <a:bodyPr/>
        <a:lstStyle/>
        <a:p>
          <a:r>
            <a:rPr lang="ru-RU" dirty="0" smtClean="0"/>
            <a:t>Обобщение и анализ результатов проекта и диссеминация опыта работы:</a:t>
          </a:r>
          <a:endParaRPr lang="ru-RU" dirty="0"/>
        </a:p>
      </dgm:t>
    </dgm:pt>
    <dgm:pt modelId="{A0FC1368-9AD9-47D3-A35B-14ED7EB291E2}" type="parTrans" cxnId="{CECB078B-1CEE-415A-B55E-397791E131CC}">
      <dgm:prSet/>
      <dgm:spPr/>
      <dgm:t>
        <a:bodyPr/>
        <a:lstStyle/>
        <a:p>
          <a:endParaRPr lang="ru-RU"/>
        </a:p>
      </dgm:t>
    </dgm:pt>
    <dgm:pt modelId="{AE1988E6-D8CE-462A-B9AC-10F252D7EB1D}" type="sibTrans" cxnId="{CECB078B-1CEE-415A-B55E-397791E131CC}">
      <dgm:prSet/>
      <dgm:spPr/>
      <dgm:t>
        <a:bodyPr/>
        <a:lstStyle/>
        <a:p>
          <a:endParaRPr lang="ru-RU"/>
        </a:p>
      </dgm:t>
    </dgm:pt>
    <dgm:pt modelId="{F924CA2D-072F-4573-A0C7-343578D136FE}">
      <dgm:prSet phldrT="[Текст]"/>
      <dgm:spPr/>
      <dgm:t>
        <a:bodyPr/>
        <a:lstStyle/>
        <a:p>
          <a:r>
            <a:rPr lang="ru-RU" dirty="0" smtClean="0"/>
            <a:t>Вебинар для родителей «Медиа сфера – перспектива профессионального образования</a:t>
          </a:r>
          <a:endParaRPr lang="ru-RU" dirty="0"/>
        </a:p>
      </dgm:t>
    </dgm:pt>
    <dgm:pt modelId="{EB759A0B-3D71-432C-8C6D-608CEAAAACBB}" type="parTrans" cxnId="{3039CE6C-6037-45EB-8784-5A898157BFFE}">
      <dgm:prSet/>
      <dgm:spPr/>
      <dgm:t>
        <a:bodyPr/>
        <a:lstStyle/>
        <a:p>
          <a:endParaRPr lang="ru-RU"/>
        </a:p>
      </dgm:t>
    </dgm:pt>
    <dgm:pt modelId="{6469E1E8-2300-497E-8653-408A2A8935C4}" type="sibTrans" cxnId="{3039CE6C-6037-45EB-8784-5A898157BFFE}">
      <dgm:prSet/>
      <dgm:spPr/>
      <dgm:t>
        <a:bodyPr/>
        <a:lstStyle/>
        <a:p>
          <a:endParaRPr lang="ru-RU"/>
        </a:p>
      </dgm:t>
    </dgm:pt>
    <dgm:pt modelId="{60139974-9CAA-482D-BB8B-E5B01A573669}">
      <dgm:prSet phldrT="[Текст]"/>
      <dgm:spPr/>
      <dgm:t>
        <a:bodyPr/>
        <a:lstStyle/>
        <a:p>
          <a:r>
            <a:rPr lang="ru-RU" dirty="0" smtClean="0"/>
            <a:t>Мониторинг потребностей педагогов – участников проекта</a:t>
          </a:r>
          <a:endParaRPr lang="ru-RU" dirty="0"/>
        </a:p>
      </dgm:t>
    </dgm:pt>
    <dgm:pt modelId="{A0C93FAC-BAE1-43E5-A18F-9D26CDB945C7}" type="parTrans" cxnId="{09A34759-969B-4139-B791-6706917D38DC}">
      <dgm:prSet/>
      <dgm:spPr/>
      <dgm:t>
        <a:bodyPr/>
        <a:lstStyle/>
        <a:p>
          <a:endParaRPr lang="ru-RU"/>
        </a:p>
      </dgm:t>
    </dgm:pt>
    <dgm:pt modelId="{15889D87-BA85-410C-9F3F-A6B9E480A0FA}" type="sibTrans" cxnId="{09A34759-969B-4139-B791-6706917D38DC}">
      <dgm:prSet/>
      <dgm:spPr/>
      <dgm:t>
        <a:bodyPr/>
        <a:lstStyle/>
        <a:p>
          <a:endParaRPr lang="ru-RU"/>
        </a:p>
      </dgm:t>
    </dgm:pt>
    <dgm:pt modelId="{0B12B2CF-91CD-490F-9CE3-048E27173D96}">
      <dgm:prSet phldrT="[Текст]"/>
      <dgm:spPr/>
      <dgm:t>
        <a:bodyPr/>
        <a:lstStyle/>
        <a:p>
          <a:r>
            <a:rPr lang="ru-RU" dirty="0" smtClean="0"/>
            <a:t>Привлечение социальных партнеров</a:t>
          </a:r>
          <a:endParaRPr lang="ru-RU" dirty="0"/>
        </a:p>
      </dgm:t>
    </dgm:pt>
    <dgm:pt modelId="{7FE0400C-BEE5-42F9-95CE-5BE04A550F69}" type="parTrans" cxnId="{CF32D857-36B6-4236-9C38-A83BF684B464}">
      <dgm:prSet/>
      <dgm:spPr/>
      <dgm:t>
        <a:bodyPr/>
        <a:lstStyle/>
        <a:p>
          <a:endParaRPr lang="ru-RU"/>
        </a:p>
      </dgm:t>
    </dgm:pt>
    <dgm:pt modelId="{6386A433-A1C1-4C1A-9741-37C097C70784}" type="sibTrans" cxnId="{CF32D857-36B6-4236-9C38-A83BF684B464}">
      <dgm:prSet/>
      <dgm:spPr/>
      <dgm:t>
        <a:bodyPr/>
        <a:lstStyle/>
        <a:p>
          <a:endParaRPr lang="ru-RU"/>
        </a:p>
      </dgm:t>
    </dgm:pt>
    <dgm:pt modelId="{2D97ACEA-249D-49C7-AD1D-043DB9D12BBA}">
      <dgm:prSet phldrT="[Текст]"/>
      <dgm:spPr/>
      <dgm:t>
        <a:bodyPr/>
        <a:lstStyle/>
        <a:p>
          <a:r>
            <a:rPr lang="ru-RU" dirty="0" smtClean="0"/>
            <a:t>Разработка оценочных средств медиапроектов</a:t>
          </a:r>
          <a:endParaRPr lang="ru-RU" dirty="0"/>
        </a:p>
      </dgm:t>
    </dgm:pt>
    <dgm:pt modelId="{059A6A54-B6C6-43E7-A806-AF0AA9E1401B}" type="parTrans" cxnId="{4879B779-9B08-4DCD-88A6-E7624533FDDD}">
      <dgm:prSet/>
      <dgm:spPr/>
      <dgm:t>
        <a:bodyPr/>
        <a:lstStyle/>
        <a:p>
          <a:endParaRPr lang="ru-RU"/>
        </a:p>
      </dgm:t>
    </dgm:pt>
    <dgm:pt modelId="{EF5E9309-25EA-4798-910A-1ACB07937367}" type="sibTrans" cxnId="{4879B779-9B08-4DCD-88A6-E7624533FDDD}">
      <dgm:prSet/>
      <dgm:spPr/>
      <dgm:t>
        <a:bodyPr/>
        <a:lstStyle/>
        <a:p>
          <a:endParaRPr lang="ru-RU"/>
        </a:p>
      </dgm:t>
    </dgm:pt>
    <dgm:pt modelId="{CF773755-5ABE-4A18-82F7-C95372CC6D59}">
      <dgm:prSet phldrT="[Текст]"/>
      <dgm:spPr/>
      <dgm:t>
        <a:bodyPr/>
        <a:lstStyle/>
        <a:p>
          <a:r>
            <a:rPr lang="ru-RU" dirty="0" smtClean="0"/>
            <a:t>Проведение образовательных интенсивов для педагогов по оцениванию медиапроектов обучающихся на основе технологии формирующего оценивания </a:t>
          </a:r>
          <a:endParaRPr lang="ru-RU" dirty="0"/>
        </a:p>
      </dgm:t>
    </dgm:pt>
    <dgm:pt modelId="{91744743-70C9-4C60-833D-FD637A4CD306}" type="parTrans" cxnId="{62A7006A-75B1-4536-B330-7A1155BF7AA8}">
      <dgm:prSet/>
      <dgm:spPr/>
      <dgm:t>
        <a:bodyPr/>
        <a:lstStyle/>
        <a:p>
          <a:endParaRPr lang="ru-RU"/>
        </a:p>
      </dgm:t>
    </dgm:pt>
    <dgm:pt modelId="{A5E608F7-2547-43B2-AF40-E9C1FD0C813C}" type="sibTrans" cxnId="{62A7006A-75B1-4536-B330-7A1155BF7AA8}">
      <dgm:prSet/>
      <dgm:spPr/>
      <dgm:t>
        <a:bodyPr/>
        <a:lstStyle/>
        <a:p>
          <a:endParaRPr lang="ru-RU"/>
        </a:p>
      </dgm:t>
    </dgm:pt>
    <dgm:pt modelId="{B9A7573F-CF57-403C-8FC3-9EB7363AC3FC}">
      <dgm:prSet phldrT="[Текст]"/>
      <dgm:spPr/>
      <dgm:t>
        <a:bodyPr/>
        <a:lstStyle/>
        <a:p>
          <a:r>
            <a:rPr lang="ru-RU" dirty="0" smtClean="0"/>
            <a:t>Апробация системы оценки медиапроектов и внесение корректив в оценочные средства</a:t>
          </a:r>
          <a:endParaRPr lang="ru-RU" dirty="0"/>
        </a:p>
      </dgm:t>
    </dgm:pt>
    <dgm:pt modelId="{2C565BCD-03F7-4AA0-B65C-BFBD40D34785}" type="parTrans" cxnId="{6ECECE54-0E0B-4988-9542-E105831D8CEA}">
      <dgm:prSet/>
      <dgm:spPr/>
      <dgm:t>
        <a:bodyPr/>
        <a:lstStyle/>
        <a:p>
          <a:endParaRPr lang="ru-RU"/>
        </a:p>
      </dgm:t>
    </dgm:pt>
    <dgm:pt modelId="{BDF48E2D-18D1-436A-BE05-5D542ACDB6F9}" type="sibTrans" cxnId="{6ECECE54-0E0B-4988-9542-E105831D8CEA}">
      <dgm:prSet/>
      <dgm:spPr/>
      <dgm:t>
        <a:bodyPr/>
        <a:lstStyle/>
        <a:p>
          <a:endParaRPr lang="ru-RU"/>
        </a:p>
      </dgm:t>
    </dgm:pt>
    <dgm:pt modelId="{9F353826-D5A4-4E84-A2FD-1A360A285210}">
      <dgm:prSet phldrT="[Текст]"/>
      <dgm:spPr/>
      <dgm:t>
        <a:bodyPr/>
        <a:lstStyle/>
        <a:p>
          <a:r>
            <a:rPr lang="ru-RU" dirty="0" smtClean="0"/>
            <a:t>Научно-практический семинар «Медиапроекты: система оценки и самооценки» по представлению опыта апробации разработанной системы оценки (на уровне ОУ, Невского района, Санкт-Петербурга)</a:t>
          </a:r>
          <a:endParaRPr lang="ru-RU" dirty="0"/>
        </a:p>
      </dgm:t>
    </dgm:pt>
    <dgm:pt modelId="{91ABB074-5C5F-4417-B55E-956E9FDACC70}" type="parTrans" cxnId="{403DB4A7-4A1E-4EE0-BA5B-E70F5714189A}">
      <dgm:prSet/>
      <dgm:spPr/>
      <dgm:t>
        <a:bodyPr/>
        <a:lstStyle/>
        <a:p>
          <a:endParaRPr lang="ru-RU"/>
        </a:p>
      </dgm:t>
    </dgm:pt>
    <dgm:pt modelId="{C17FD5FB-4878-423E-A36D-1A62EDEBBC3D}" type="sibTrans" cxnId="{403DB4A7-4A1E-4EE0-BA5B-E70F5714189A}">
      <dgm:prSet/>
      <dgm:spPr/>
      <dgm:t>
        <a:bodyPr/>
        <a:lstStyle/>
        <a:p>
          <a:endParaRPr lang="ru-RU"/>
        </a:p>
      </dgm:t>
    </dgm:pt>
    <dgm:pt modelId="{13426E17-53DE-4B26-B195-54B2D7025DB6}" type="pres">
      <dgm:prSet presAssocID="{2191BACF-D726-47CD-BCDE-D7D486CD479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51F293-8B76-47D7-A6DC-2482DD99D0D5}" type="pres">
      <dgm:prSet presAssocID="{F5FCDC00-4CBF-457F-9A47-E2287BD5273B}" presName="comp" presStyleCnt="0"/>
      <dgm:spPr/>
    </dgm:pt>
    <dgm:pt modelId="{CD0F6203-4506-49AD-BC76-1E235FC0660D}" type="pres">
      <dgm:prSet presAssocID="{F5FCDC00-4CBF-457F-9A47-E2287BD5273B}" presName="box" presStyleLbl="node1" presStyleIdx="0" presStyleCnt="3"/>
      <dgm:spPr/>
      <dgm:t>
        <a:bodyPr/>
        <a:lstStyle/>
        <a:p>
          <a:endParaRPr lang="ru-RU"/>
        </a:p>
      </dgm:t>
    </dgm:pt>
    <dgm:pt modelId="{5AFF0069-77B0-4279-93F6-E4DA27F89AF1}" type="pres">
      <dgm:prSet presAssocID="{F5FCDC00-4CBF-457F-9A47-E2287BD5273B}" presName="img" presStyleLbl="fgImgPlace1" presStyleIdx="0" presStyleCnt="3"/>
      <dgm:spPr/>
    </dgm:pt>
    <dgm:pt modelId="{BA158E10-011A-43CB-99E9-06E1C5569319}" type="pres">
      <dgm:prSet presAssocID="{F5FCDC00-4CBF-457F-9A47-E2287BD5273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D3EB8F-4ED9-478C-8038-EADDA19D36BD}" type="pres">
      <dgm:prSet presAssocID="{283ACF24-342D-4FB4-8854-8ACBB8B869C8}" presName="spacer" presStyleCnt="0"/>
      <dgm:spPr/>
    </dgm:pt>
    <dgm:pt modelId="{B096430E-CA10-4738-B862-92C8CCD977CE}" type="pres">
      <dgm:prSet presAssocID="{9AA349E3-5191-4D60-9F8B-BC2A6B47B789}" presName="comp" presStyleCnt="0"/>
      <dgm:spPr/>
    </dgm:pt>
    <dgm:pt modelId="{8F5CAD42-6464-4A04-AE92-7A4BABCCF440}" type="pres">
      <dgm:prSet presAssocID="{9AA349E3-5191-4D60-9F8B-BC2A6B47B789}" presName="box" presStyleLbl="node1" presStyleIdx="1" presStyleCnt="3"/>
      <dgm:spPr/>
      <dgm:t>
        <a:bodyPr/>
        <a:lstStyle/>
        <a:p>
          <a:endParaRPr lang="ru-RU"/>
        </a:p>
      </dgm:t>
    </dgm:pt>
    <dgm:pt modelId="{EDBF2C9B-45EF-4346-80FA-33FD1D466D85}" type="pres">
      <dgm:prSet presAssocID="{9AA349E3-5191-4D60-9F8B-BC2A6B47B789}" presName="img" presStyleLbl="fgImgPlace1" presStyleIdx="1" presStyleCnt="3"/>
      <dgm:spPr/>
    </dgm:pt>
    <dgm:pt modelId="{FD948B9D-2EAC-473F-BBEC-C7A60AD411F6}" type="pres">
      <dgm:prSet presAssocID="{9AA349E3-5191-4D60-9F8B-BC2A6B47B789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A93225-6CFA-4D59-9D2F-F3512C3ABB39}" type="pres">
      <dgm:prSet presAssocID="{C3F4AAC9-3402-4598-9E74-54BE14B34D41}" presName="spacer" presStyleCnt="0"/>
      <dgm:spPr/>
    </dgm:pt>
    <dgm:pt modelId="{120F5D85-3E6D-4FA9-A9A2-E1A16A29A467}" type="pres">
      <dgm:prSet presAssocID="{7C20241A-B9A0-4599-9DE8-ADB4F5EC2D5E}" presName="comp" presStyleCnt="0"/>
      <dgm:spPr/>
    </dgm:pt>
    <dgm:pt modelId="{DC19BEC2-F6F4-4B22-A8DF-A3D98B6B9EA1}" type="pres">
      <dgm:prSet presAssocID="{7C20241A-B9A0-4599-9DE8-ADB4F5EC2D5E}" presName="box" presStyleLbl="node1" presStyleIdx="2" presStyleCnt="3"/>
      <dgm:spPr/>
      <dgm:t>
        <a:bodyPr/>
        <a:lstStyle/>
        <a:p>
          <a:endParaRPr lang="ru-RU"/>
        </a:p>
      </dgm:t>
    </dgm:pt>
    <dgm:pt modelId="{12A1B3A6-E285-489A-9B80-51D0D8CF6EC5}" type="pres">
      <dgm:prSet presAssocID="{7C20241A-B9A0-4599-9DE8-ADB4F5EC2D5E}" presName="img" presStyleLbl="fgImgPlace1" presStyleIdx="2" presStyleCnt="3"/>
      <dgm:spPr/>
    </dgm:pt>
    <dgm:pt modelId="{80B3EE8D-106D-4806-82F4-A57FB81F00F9}" type="pres">
      <dgm:prSet presAssocID="{7C20241A-B9A0-4599-9DE8-ADB4F5EC2D5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CE8539-C5DE-4816-9847-60A7D5704B7B}" type="presOf" srcId="{9AA349E3-5191-4D60-9F8B-BC2A6B47B789}" destId="{FD948B9D-2EAC-473F-BBEC-C7A60AD411F6}" srcOrd="1" destOrd="0" presId="urn:microsoft.com/office/officeart/2005/8/layout/vList4"/>
    <dgm:cxn modelId="{5E6E6A63-9E24-4B8B-AC6D-ABDCDDE63F75}" type="presOf" srcId="{0B12B2CF-91CD-490F-9CE3-048E27173D96}" destId="{CD0F6203-4506-49AD-BC76-1E235FC0660D}" srcOrd="0" destOrd="3" presId="urn:microsoft.com/office/officeart/2005/8/layout/vList4"/>
    <dgm:cxn modelId="{23A14AC8-B6C2-4ED1-BF00-C8FD903A5EC5}" srcId="{2191BACF-D726-47CD-BCDE-D7D486CD479C}" destId="{F5FCDC00-4CBF-457F-9A47-E2287BD5273B}" srcOrd="0" destOrd="0" parTransId="{73B18D76-E7DF-4AAD-9688-D71C31B36830}" sibTransId="{283ACF24-342D-4FB4-8854-8ACBB8B869C8}"/>
    <dgm:cxn modelId="{90A52E28-35D4-400E-8F7F-45887C531ED3}" type="presOf" srcId="{9AA349E3-5191-4D60-9F8B-BC2A6B47B789}" destId="{8F5CAD42-6464-4A04-AE92-7A4BABCCF440}" srcOrd="0" destOrd="0" presId="urn:microsoft.com/office/officeart/2005/8/layout/vList4"/>
    <dgm:cxn modelId="{C771FC4D-83B6-448B-8186-DCB940BD2C36}" srcId="{2191BACF-D726-47CD-BCDE-D7D486CD479C}" destId="{9AA349E3-5191-4D60-9F8B-BC2A6B47B789}" srcOrd="1" destOrd="0" parTransId="{7F8319EF-5AF3-4441-A401-8482957C52E3}" sibTransId="{C3F4AAC9-3402-4598-9E74-54BE14B34D41}"/>
    <dgm:cxn modelId="{CECB078B-1CEE-415A-B55E-397791E131CC}" srcId="{7C20241A-B9A0-4599-9DE8-ADB4F5EC2D5E}" destId="{E31EEEA2-8AFB-4C9C-A20D-FB867C2AB572}" srcOrd="0" destOrd="0" parTransId="{A0FC1368-9AD9-47D3-A35B-14ED7EB291E2}" sibTransId="{AE1988E6-D8CE-462A-B9AC-10F252D7EB1D}"/>
    <dgm:cxn modelId="{06ADCCF2-E7EF-40D5-9ED2-7D8C901F89C5}" type="presOf" srcId="{9F353826-D5A4-4E84-A2FD-1A360A285210}" destId="{DC19BEC2-F6F4-4B22-A8DF-A3D98B6B9EA1}" srcOrd="0" destOrd="2" presId="urn:microsoft.com/office/officeart/2005/8/layout/vList4"/>
    <dgm:cxn modelId="{F5A49803-B44E-4CD0-8712-779E462D5B81}" type="presOf" srcId="{B9A7573F-CF57-403C-8FC3-9EB7363AC3FC}" destId="{FD948B9D-2EAC-473F-BBEC-C7A60AD411F6}" srcOrd="1" destOrd="4" presId="urn:microsoft.com/office/officeart/2005/8/layout/vList4"/>
    <dgm:cxn modelId="{F51E91D2-7CBC-4C6A-9214-690DDF410EB9}" type="presOf" srcId="{2191BACF-D726-47CD-BCDE-D7D486CD479C}" destId="{13426E17-53DE-4B26-B195-54B2D7025DB6}" srcOrd="0" destOrd="0" presId="urn:microsoft.com/office/officeart/2005/8/layout/vList4"/>
    <dgm:cxn modelId="{DE929490-0945-4F6C-8B25-0282B48A91AD}" srcId="{2191BACF-D726-47CD-BCDE-D7D486CD479C}" destId="{7C20241A-B9A0-4599-9DE8-ADB4F5EC2D5E}" srcOrd="2" destOrd="0" parTransId="{E46AF793-A417-472B-84B8-184A1F6CACEF}" sibTransId="{30DCB0FE-07F6-438D-B3FF-00D67CBBDEF8}"/>
    <dgm:cxn modelId="{1B7FACFF-3E2B-4591-B2A7-C01BA3EE09D0}" type="presOf" srcId="{F5FCDC00-4CBF-457F-9A47-E2287BD5273B}" destId="{CD0F6203-4506-49AD-BC76-1E235FC0660D}" srcOrd="0" destOrd="0" presId="urn:microsoft.com/office/officeart/2005/8/layout/vList4"/>
    <dgm:cxn modelId="{EBAFC451-CA47-4EAC-9649-94E69E0E611D}" srcId="{9AA349E3-5191-4D60-9F8B-BC2A6B47B789}" destId="{9C784024-26CD-4944-91EE-36D9189E4520}" srcOrd="0" destOrd="0" parTransId="{0A002DC8-96BA-456E-A67E-1B2513A32772}" sibTransId="{BD4B62F2-D744-4E51-86FF-B062050FCF65}"/>
    <dgm:cxn modelId="{0739F3CF-026B-4F81-823E-020A3BCCF3A8}" type="presOf" srcId="{B9A7573F-CF57-403C-8FC3-9EB7363AC3FC}" destId="{8F5CAD42-6464-4A04-AE92-7A4BABCCF440}" srcOrd="0" destOrd="4" presId="urn:microsoft.com/office/officeart/2005/8/layout/vList4"/>
    <dgm:cxn modelId="{FB84A768-1C48-4451-A18F-DA96072760B7}" type="presOf" srcId="{0997C0DB-F5E9-4A15-AEB8-7761C1F3FF6C}" destId="{BA158E10-011A-43CB-99E9-06E1C5569319}" srcOrd="1" destOrd="1" presId="urn:microsoft.com/office/officeart/2005/8/layout/vList4"/>
    <dgm:cxn modelId="{403DB4A7-4A1E-4EE0-BA5B-E70F5714189A}" srcId="{7C20241A-B9A0-4599-9DE8-ADB4F5EC2D5E}" destId="{9F353826-D5A4-4E84-A2FD-1A360A285210}" srcOrd="1" destOrd="0" parTransId="{91ABB074-5C5F-4417-B55E-956E9FDACC70}" sibTransId="{C17FD5FB-4878-423E-A36D-1A62EDEBBC3D}"/>
    <dgm:cxn modelId="{CF32D857-36B6-4236-9C38-A83BF684B464}" srcId="{F5FCDC00-4CBF-457F-9A47-E2287BD5273B}" destId="{0B12B2CF-91CD-490F-9CE3-048E27173D96}" srcOrd="2" destOrd="0" parTransId="{7FE0400C-BEE5-42F9-95CE-5BE04A550F69}" sibTransId="{6386A433-A1C1-4C1A-9741-37C097C70784}"/>
    <dgm:cxn modelId="{19E4137E-6957-462A-8F47-D22E2CF5D09E}" type="presOf" srcId="{60139974-9CAA-482D-BB8B-E5B01A573669}" destId="{BA158E10-011A-43CB-99E9-06E1C5569319}" srcOrd="1" destOrd="2" presId="urn:microsoft.com/office/officeart/2005/8/layout/vList4"/>
    <dgm:cxn modelId="{65F6CC42-577B-4564-8F62-76A3A465905E}" srcId="{F5FCDC00-4CBF-457F-9A47-E2287BD5273B}" destId="{0997C0DB-F5E9-4A15-AEB8-7761C1F3FF6C}" srcOrd="0" destOrd="0" parTransId="{4CF3A8A8-1439-4E1A-95E6-D6475350D442}" sibTransId="{3D8CECF4-6058-438C-B876-7696975659BB}"/>
    <dgm:cxn modelId="{4879B779-9B08-4DCD-88A6-E7624533FDDD}" srcId="{9AA349E3-5191-4D60-9F8B-BC2A6B47B789}" destId="{2D97ACEA-249D-49C7-AD1D-043DB9D12BBA}" srcOrd="1" destOrd="0" parTransId="{059A6A54-B6C6-43E7-A806-AF0AA9E1401B}" sibTransId="{EF5E9309-25EA-4798-910A-1ACB07937367}"/>
    <dgm:cxn modelId="{09A34759-969B-4139-B791-6706917D38DC}" srcId="{F5FCDC00-4CBF-457F-9A47-E2287BD5273B}" destId="{60139974-9CAA-482D-BB8B-E5B01A573669}" srcOrd="1" destOrd="0" parTransId="{A0C93FAC-BAE1-43E5-A18F-9D26CDB945C7}" sibTransId="{15889D87-BA85-410C-9F3F-A6B9E480A0FA}"/>
    <dgm:cxn modelId="{6ECECE54-0E0B-4988-9542-E105831D8CEA}" srcId="{9AA349E3-5191-4D60-9F8B-BC2A6B47B789}" destId="{B9A7573F-CF57-403C-8FC3-9EB7363AC3FC}" srcOrd="3" destOrd="0" parTransId="{2C565BCD-03F7-4AA0-B65C-BFBD40D34785}" sibTransId="{BDF48E2D-18D1-436A-BE05-5D542ACDB6F9}"/>
    <dgm:cxn modelId="{B672BD2C-60CE-4CC6-8556-8CB73E9D50CD}" type="presOf" srcId="{9F353826-D5A4-4E84-A2FD-1A360A285210}" destId="{80B3EE8D-106D-4806-82F4-A57FB81F00F9}" srcOrd="1" destOrd="2" presId="urn:microsoft.com/office/officeart/2005/8/layout/vList4"/>
    <dgm:cxn modelId="{A5552AC5-7CAA-4B14-A518-3457DB711637}" type="presOf" srcId="{7C20241A-B9A0-4599-9DE8-ADB4F5EC2D5E}" destId="{DC19BEC2-F6F4-4B22-A8DF-A3D98B6B9EA1}" srcOrd="0" destOrd="0" presId="urn:microsoft.com/office/officeart/2005/8/layout/vList4"/>
    <dgm:cxn modelId="{62A7006A-75B1-4536-B330-7A1155BF7AA8}" srcId="{9AA349E3-5191-4D60-9F8B-BC2A6B47B789}" destId="{CF773755-5ABE-4A18-82F7-C95372CC6D59}" srcOrd="2" destOrd="0" parTransId="{91744743-70C9-4C60-833D-FD637A4CD306}" sibTransId="{A5E608F7-2547-43B2-AF40-E9C1FD0C813C}"/>
    <dgm:cxn modelId="{C68ADE2B-E6D2-4C3D-A6CD-BD17ABC07565}" type="presOf" srcId="{F5FCDC00-4CBF-457F-9A47-E2287BD5273B}" destId="{BA158E10-011A-43CB-99E9-06E1C5569319}" srcOrd="1" destOrd="0" presId="urn:microsoft.com/office/officeart/2005/8/layout/vList4"/>
    <dgm:cxn modelId="{A8746E86-F1F2-40F5-86C9-3710FE56207E}" type="presOf" srcId="{E31EEEA2-8AFB-4C9C-A20D-FB867C2AB572}" destId="{DC19BEC2-F6F4-4B22-A8DF-A3D98B6B9EA1}" srcOrd="0" destOrd="1" presId="urn:microsoft.com/office/officeart/2005/8/layout/vList4"/>
    <dgm:cxn modelId="{053B72DA-4C02-421F-8745-26FEB0EFFA43}" type="presOf" srcId="{7C20241A-B9A0-4599-9DE8-ADB4F5EC2D5E}" destId="{80B3EE8D-106D-4806-82F4-A57FB81F00F9}" srcOrd="1" destOrd="0" presId="urn:microsoft.com/office/officeart/2005/8/layout/vList4"/>
    <dgm:cxn modelId="{ACFD6B78-AD6D-4107-8D0A-D7A51E8882DD}" type="presOf" srcId="{0B12B2CF-91CD-490F-9CE3-048E27173D96}" destId="{BA158E10-011A-43CB-99E9-06E1C5569319}" srcOrd="1" destOrd="3" presId="urn:microsoft.com/office/officeart/2005/8/layout/vList4"/>
    <dgm:cxn modelId="{1AA2E167-BCA2-4709-9F75-AA11C9501513}" type="presOf" srcId="{F924CA2D-072F-4573-A0C7-343578D136FE}" destId="{DC19BEC2-F6F4-4B22-A8DF-A3D98B6B9EA1}" srcOrd="0" destOrd="3" presId="urn:microsoft.com/office/officeart/2005/8/layout/vList4"/>
    <dgm:cxn modelId="{A46E9D4E-FE50-487A-8047-CDBF92CCE5BE}" type="presOf" srcId="{2D97ACEA-249D-49C7-AD1D-043DB9D12BBA}" destId="{FD948B9D-2EAC-473F-BBEC-C7A60AD411F6}" srcOrd="1" destOrd="2" presId="urn:microsoft.com/office/officeart/2005/8/layout/vList4"/>
    <dgm:cxn modelId="{E7099F20-5D6A-4D1D-816F-A7D26E3DFFC7}" type="presOf" srcId="{0997C0DB-F5E9-4A15-AEB8-7761C1F3FF6C}" destId="{CD0F6203-4506-49AD-BC76-1E235FC0660D}" srcOrd="0" destOrd="1" presId="urn:microsoft.com/office/officeart/2005/8/layout/vList4"/>
    <dgm:cxn modelId="{96860DC4-07AB-4EAE-9C82-CB2A4990AB7B}" type="presOf" srcId="{2D97ACEA-249D-49C7-AD1D-043DB9D12BBA}" destId="{8F5CAD42-6464-4A04-AE92-7A4BABCCF440}" srcOrd="0" destOrd="2" presId="urn:microsoft.com/office/officeart/2005/8/layout/vList4"/>
    <dgm:cxn modelId="{DF0D45EE-08BD-43DC-8046-6C692A51914D}" type="presOf" srcId="{CF773755-5ABE-4A18-82F7-C95372CC6D59}" destId="{8F5CAD42-6464-4A04-AE92-7A4BABCCF440}" srcOrd="0" destOrd="3" presId="urn:microsoft.com/office/officeart/2005/8/layout/vList4"/>
    <dgm:cxn modelId="{AA091A87-9962-430D-9EC4-4E7178023185}" type="presOf" srcId="{F924CA2D-072F-4573-A0C7-343578D136FE}" destId="{80B3EE8D-106D-4806-82F4-A57FB81F00F9}" srcOrd="1" destOrd="3" presId="urn:microsoft.com/office/officeart/2005/8/layout/vList4"/>
    <dgm:cxn modelId="{3039CE6C-6037-45EB-8784-5A898157BFFE}" srcId="{7C20241A-B9A0-4599-9DE8-ADB4F5EC2D5E}" destId="{F924CA2D-072F-4573-A0C7-343578D136FE}" srcOrd="2" destOrd="0" parTransId="{EB759A0B-3D71-432C-8C6D-608CEAAAACBB}" sibTransId="{6469E1E8-2300-497E-8653-408A2A8935C4}"/>
    <dgm:cxn modelId="{8E451C92-987E-44EF-8799-40D9E76D5519}" type="presOf" srcId="{9C784024-26CD-4944-91EE-36D9189E4520}" destId="{8F5CAD42-6464-4A04-AE92-7A4BABCCF440}" srcOrd="0" destOrd="1" presId="urn:microsoft.com/office/officeart/2005/8/layout/vList4"/>
    <dgm:cxn modelId="{60DCC9B1-84A2-4F4B-A715-1A4D86772B5A}" type="presOf" srcId="{CF773755-5ABE-4A18-82F7-C95372CC6D59}" destId="{FD948B9D-2EAC-473F-BBEC-C7A60AD411F6}" srcOrd="1" destOrd="3" presId="urn:microsoft.com/office/officeart/2005/8/layout/vList4"/>
    <dgm:cxn modelId="{1CE3943C-76F2-4847-8E96-8AF735463D4A}" type="presOf" srcId="{60139974-9CAA-482D-BB8B-E5B01A573669}" destId="{CD0F6203-4506-49AD-BC76-1E235FC0660D}" srcOrd="0" destOrd="2" presId="urn:microsoft.com/office/officeart/2005/8/layout/vList4"/>
    <dgm:cxn modelId="{71C9F9EE-9BC3-4B1E-937B-F330B33810B1}" type="presOf" srcId="{E31EEEA2-8AFB-4C9C-A20D-FB867C2AB572}" destId="{80B3EE8D-106D-4806-82F4-A57FB81F00F9}" srcOrd="1" destOrd="1" presId="urn:microsoft.com/office/officeart/2005/8/layout/vList4"/>
    <dgm:cxn modelId="{6274A4C0-2D23-4713-A0FB-9948B15B279A}" type="presOf" srcId="{9C784024-26CD-4944-91EE-36D9189E4520}" destId="{FD948B9D-2EAC-473F-BBEC-C7A60AD411F6}" srcOrd="1" destOrd="1" presId="urn:microsoft.com/office/officeart/2005/8/layout/vList4"/>
    <dgm:cxn modelId="{4D7E5A61-770A-4399-8F41-FDCFBD3EEBFF}" type="presParOf" srcId="{13426E17-53DE-4B26-B195-54B2D7025DB6}" destId="{A551F293-8B76-47D7-A6DC-2482DD99D0D5}" srcOrd="0" destOrd="0" presId="urn:microsoft.com/office/officeart/2005/8/layout/vList4"/>
    <dgm:cxn modelId="{05891248-FCD6-4286-BE44-B7E28F159745}" type="presParOf" srcId="{A551F293-8B76-47D7-A6DC-2482DD99D0D5}" destId="{CD0F6203-4506-49AD-BC76-1E235FC0660D}" srcOrd="0" destOrd="0" presId="urn:microsoft.com/office/officeart/2005/8/layout/vList4"/>
    <dgm:cxn modelId="{F0EE3BEC-30BC-4C27-99CB-4EB71650A030}" type="presParOf" srcId="{A551F293-8B76-47D7-A6DC-2482DD99D0D5}" destId="{5AFF0069-77B0-4279-93F6-E4DA27F89AF1}" srcOrd="1" destOrd="0" presId="urn:microsoft.com/office/officeart/2005/8/layout/vList4"/>
    <dgm:cxn modelId="{CB2F9A7D-FBB2-4FF0-BDE0-12AFA1099582}" type="presParOf" srcId="{A551F293-8B76-47D7-A6DC-2482DD99D0D5}" destId="{BA158E10-011A-43CB-99E9-06E1C5569319}" srcOrd="2" destOrd="0" presId="urn:microsoft.com/office/officeart/2005/8/layout/vList4"/>
    <dgm:cxn modelId="{89C4B331-6B3A-47FE-87A6-BF334ED6210B}" type="presParOf" srcId="{13426E17-53DE-4B26-B195-54B2D7025DB6}" destId="{9ED3EB8F-4ED9-478C-8038-EADDA19D36BD}" srcOrd="1" destOrd="0" presId="urn:microsoft.com/office/officeart/2005/8/layout/vList4"/>
    <dgm:cxn modelId="{B7A75BCE-CDAC-46A9-B3C1-812E87597DD3}" type="presParOf" srcId="{13426E17-53DE-4B26-B195-54B2D7025DB6}" destId="{B096430E-CA10-4738-B862-92C8CCD977CE}" srcOrd="2" destOrd="0" presId="urn:microsoft.com/office/officeart/2005/8/layout/vList4"/>
    <dgm:cxn modelId="{EBF69C2E-0FC5-4315-86DB-4B5ED8A5F3BB}" type="presParOf" srcId="{B096430E-CA10-4738-B862-92C8CCD977CE}" destId="{8F5CAD42-6464-4A04-AE92-7A4BABCCF440}" srcOrd="0" destOrd="0" presId="urn:microsoft.com/office/officeart/2005/8/layout/vList4"/>
    <dgm:cxn modelId="{40B8744E-12BD-4E8D-8DCB-249159ADFBA1}" type="presParOf" srcId="{B096430E-CA10-4738-B862-92C8CCD977CE}" destId="{EDBF2C9B-45EF-4346-80FA-33FD1D466D85}" srcOrd="1" destOrd="0" presId="urn:microsoft.com/office/officeart/2005/8/layout/vList4"/>
    <dgm:cxn modelId="{C4C0813B-01E2-45BF-A850-F194145E68ED}" type="presParOf" srcId="{B096430E-CA10-4738-B862-92C8CCD977CE}" destId="{FD948B9D-2EAC-473F-BBEC-C7A60AD411F6}" srcOrd="2" destOrd="0" presId="urn:microsoft.com/office/officeart/2005/8/layout/vList4"/>
    <dgm:cxn modelId="{C3C40170-3267-4707-99FC-8CBA9B0D2E29}" type="presParOf" srcId="{13426E17-53DE-4B26-B195-54B2D7025DB6}" destId="{32A93225-6CFA-4D59-9D2F-F3512C3ABB39}" srcOrd="3" destOrd="0" presId="urn:microsoft.com/office/officeart/2005/8/layout/vList4"/>
    <dgm:cxn modelId="{6FC0A55A-DE52-49A3-A449-F4D6A9096A0E}" type="presParOf" srcId="{13426E17-53DE-4B26-B195-54B2D7025DB6}" destId="{120F5D85-3E6D-4FA9-A9A2-E1A16A29A467}" srcOrd="4" destOrd="0" presId="urn:microsoft.com/office/officeart/2005/8/layout/vList4"/>
    <dgm:cxn modelId="{D20A90D2-9AEE-4925-B73B-E3BF998C752B}" type="presParOf" srcId="{120F5D85-3E6D-4FA9-A9A2-E1A16A29A467}" destId="{DC19BEC2-F6F4-4B22-A8DF-A3D98B6B9EA1}" srcOrd="0" destOrd="0" presId="urn:microsoft.com/office/officeart/2005/8/layout/vList4"/>
    <dgm:cxn modelId="{5B5E262A-F687-4CF5-838F-97C6FB3B222B}" type="presParOf" srcId="{120F5D85-3E6D-4FA9-A9A2-E1A16A29A467}" destId="{12A1B3A6-E285-489A-9B80-51D0D8CF6EC5}" srcOrd="1" destOrd="0" presId="urn:microsoft.com/office/officeart/2005/8/layout/vList4"/>
    <dgm:cxn modelId="{F741E191-B385-4602-A70F-4F74A0D2F660}" type="presParOf" srcId="{120F5D85-3E6D-4FA9-A9A2-E1A16A29A467}" destId="{80B3EE8D-106D-4806-82F4-A57FB81F00F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9FF989-F30F-4727-BB01-B1558DABE801}" type="doc">
      <dgm:prSet loTypeId="urn:microsoft.com/office/officeart/2005/8/layout/vProcess5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15AB02B7-2A62-441E-A6D0-CFA580568E5B}">
      <dgm:prSet phldrT="[Текст]" custT="1"/>
      <dgm:spPr>
        <a:solidFill>
          <a:srgbClr val="EAB9AD"/>
        </a:solidFill>
      </dgm:spPr>
      <dgm:t>
        <a:bodyPr/>
        <a:lstStyle/>
        <a:p>
          <a:r>
            <a:rPr lang="ru-RU" sz="1800" dirty="0" smtClean="0">
              <a:latin typeface="+mn-lt"/>
              <a:ea typeface="Verdana" panose="020B0604030504040204" pitchFamily="34" charset="0"/>
            </a:rPr>
            <a:t>Разработка и внедрение системы оценивания индивидуальных и/или групповых медиапроектов обучающихся.</a:t>
          </a:r>
          <a:endParaRPr lang="ru-RU" sz="1800" dirty="0">
            <a:latin typeface="+mn-lt"/>
            <a:ea typeface="Verdana" panose="020B0604030504040204" pitchFamily="34" charset="0"/>
          </a:endParaRPr>
        </a:p>
      </dgm:t>
    </dgm:pt>
    <dgm:pt modelId="{3A9887BE-126D-4C7C-ABB3-51D54825504F}" type="parTrans" cxnId="{27A92C09-334C-4883-9A6C-A8C3062AD45B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+mn-lt"/>
            <a:ea typeface="Verdana" panose="020B0604030504040204" pitchFamily="34" charset="0"/>
          </a:endParaRPr>
        </a:p>
      </dgm:t>
    </dgm:pt>
    <dgm:pt modelId="{A911DE51-3646-4DDF-9D5F-80B8780999F0}" type="sibTrans" cxnId="{27A92C09-334C-4883-9A6C-A8C3062AD45B}">
      <dgm:prSet custT="1"/>
      <dgm:spPr>
        <a:gradFill rotWithShape="0">
          <a:gsLst>
            <a:gs pos="100000">
              <a:srgbClr val="EAB9AD"/>
            </a:gs>
            <a:gs pos="0">
              <a:srgbClr val="FFCD99"/>
            </a:gs>
          </a:gsLst>
          <a:lin ang="5400000" scaled="1"/>
        </a:gradFill>
      </dgm:spPr>
      <dgm:t>
        <a:bodyPr/>
        <a:lstStyle/>
        <a:p>
          <a:endParaRPr lang="ru-RU" sz="1800">
            <a:solidFill>
              <a:schemeClr val="tx1"/>
            </a:solidFill>
            <a:latin typeface="+mn-lt"/>
            <a:ea typeface="Verdana" panose="020B0604030504040204" pitchFamily="34" charset="0"/>
          </a:endParaRPr>
        </a:p>
      </dgm:t>
    </dgm:pt>
    <dgm:pt modelId="{85B71410-764D-419B-90A9-941CFCD4979B}">
      <dgm:prSet phldrT="[Текст]" custT="1"/>
      <dgm:spPr>
        <a:solidFill>
          <a:srgbClr val="FFCD99"/>
        </a:solidFill>
      </dgm:spPr>
      <dgm:t>
        <a:bodyPr/>
        <a:lstStyle/>
        <a:p>
          <a:r>
            <a:rPr lang="ru-RU" sz="1800" i="0" dirty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Реализация </a:t>
          </a:r>
          <a:r>
            <a:rPr lang="ru-RU" sz="1800" i="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практико-ориентированных семинаров и образовательных интенсивов по повышению квалификации педагогов и формированию и развитию оценочных компетенций педагогов.</a:t>
          </a:r>
          <a:endParaRPr lang="ru-RU" sz="1800" dirty="0">
            <a:latin typeface="+mn-lt"/>
            <a:ea typeface="Verdana" panose="020B0604030504040204" pitchFamily="34" charset="0"/>
          </a:endParaRPr>
        </a:p>
      </dgm:t>
    </dgm:pt>
    <dgm:pt modelId="{2E7CF4FF-FA1A-4775-B3CB-00DEACBFC5F1}" type="parTrans" cxnId="{5395E44A-1051-4A75-965B-9FBF5C0168CD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+mn-lt"/>
            <a:ea typeface="Verdana" panose="020B0604030504040204" pitchFamily="34" charset="0"/>
          </a:endParaRPr>
        </a:p>
      </dgm:t>
    </dgm:pt>
    <dgm:pt modelId="{8F029751-3137-4D70-9C38-9F3303C74768}" type="sibTrans" cxnId="{5395E44A-1051-4A75-965B-9FBF5C0168CD}">
      <dgm:prSet custT="1"/>
      <dgm:spPr>
        <a:gradFill rotWithShape="0">
          <a:gsLst>
            <a:gs pos="0">
              <a:srgbClr val="FFF26B"/>
            </a:gs>
            <a:gs pos="100000">
              <a:srgbClr val="EAB9AD"/>
            </a:gs>
          </a:gsLst>
          <a:lin ang="5400000" scaled="1"/>
        </a:gradFill>
      </dgm:spPr>
      <dgm:t>
        <a:bodyPr/>
        <a:lstStyle/>
        <a:p>
          <a:endParaRPr lang="ru-RU" sz="1800">
            <a:solidFill>
              <a:schemeClr val="tx1"/>
            </a:solidFill>
            <a:latin typeface="+mn-lt"/>
            <a:ea typeface="Verdana" panose="020B0604030504040204" pitchFamily="34" charset="0"/>
          </a:endParaRPr>
        </a:p>
      </dgm:t>
    </dgm:pt>
    <dgm:pt modelId="{F6F1FBCF-C8E1-4643-A03F-E9659C0D0B7B}">
      <dgm:prSet phldrT="[Текст]" custT="1"/>
      <dgm:spPr>
        <a:solidFill>
          <a:srgbClr val="FFF26B"/>
        </a:solidFill>
      </dgm:spPr>
      <dgm:t>
        <a:bodyPr/>
        <a:lstStyle/>
        <a:p>
          <a:r>
            <a:rPr lang="ru-RU" sz="1800" i="0" dirty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Управление проектом реализуется всеми исполнителями </a:t>
          </a:r>
          <a:r>
            <a:rPr lang="ru-RU" sz="1800" i="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— творческая группа проекта и группа педагогов – руководителей (кураторов) медиапроектов обучающихся.</a:t>
          </a:r>
          <a:endParaRPr lang="ru-RU" sz="1800" b="0" dirty="0">
            <a:latin typeface="+mn-lt"/>
            <a:ea typeface="Verdana" panose="020B0604030504040204" pitchFamily="34" charset="0"/>
          </a:endParaRPr>
        </a:p>
      </dgm:t>
    </dgm:pt>
    <dgm:pt modelId="{36D899F7-615A-4F55-BDFC-EDFDB5023AEF}" type="parTrans" cxnId="{BEE70BCE-D925-4ABB-A6D5-D3FD489A7071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+mn-lt"/>
            <a:ea typeface="Verdana" panose="020B0604030504040204" pitchFamily="34" charset="0"/>
          </a:endParaRPr>
        </a:p>
      </dgm:t>
    </dgm:pt>
    <dgm:pt modelId="{9117C168-768F-46AF-95DA-57CCABBABD3C}" type="sibTrans" cxnId="{BEE70BCE-D925-4ABB-A6D5-D3FD489A7071}">
      <dgm:prSet custT="1"/>
      <dgm:spPr>
        <a:gradFill rotWithShape="0">
          <a:gsLst>
            <a:gs pos="0">
              <a:srgbClr val="CDFF96"/>
            </a:gs>
            <a:gs pos="100000">
              <a:srgbClr val="FFF26B"/>
            </a:gs>
          </a:gsLst>
          <a:lin ang="5400000" scaled="1"/>
        </a:gradFill>
      </dgm:spPr>
      <dgm:t>
        <a:bodyPr/>
        <a:lstStyle/>
        <a:p>
          <a:endParaRPr lang="ru-RU" sz="1800">
            <a:solidFill>
              <a:schemeClr val="tx1"/>
            </a:solidFill>
            <a:latin typeface="+mn-lt"/>
            <a:ea typeface="Verdana" panose="020B0604030504040204" pitchFamily="34" charset="0"/>
          </a:endParaRPr>
        </a:p>
      </dgm:t>
    </dgm:pt>
    <dgm:pt modelId="{F68DBEDB-85C4-44E8-BD81-8C1354B78E16}">
      <dgm:prSet custT="1"/>
      <dgm:spPr>
        <a:solidFill>
          <a:srgbClr val="CDFF96"/>
        </a:solidFill>
      </dgm:spPr>
      <dgm:t>
        <a:bodyPr/>
        <a:lstStyle/>
        <a:p>
          <a:r>
            <a:rPr lang="ru-RU" sz="1800" i="0" dirty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Разработка организационных механизмов реализации проекта, к которому будут привлечены специалисты ГБОУ лицея № 329, а также специалисты </a:t>
          </a:r>
          <a:r>
            <a:rPr lang="ru-RU" sz="18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организаций-партнеров.</a:t>
          </a:r>
          <a:endParaRPr lang="ru-RU" sz="1800" dirty="0">
            <a:latin typeface="+mn-lt"/>
            <a:ea typeface="Verdana" panose="020B0604030504040204" pitchFamily="34" charset="0"/>
          </a:endParaRPr>
        </a:p>
      </dgm:t>
    </dgm:pt>
    <dgm:pt modelId="{E351123E-0A77-4D13-92CA-45D8B8F2923E}" type="parTrans" cxnId="{13D8523F-164E-485B-9F87-FF9BB2CFAA1B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+mn-lt"/>
            <a:ea typeface="Verdana" panose="020B0604030504040204" pitchFamily="34" charset="0"/>
          </a:endParaRPr>
        </a:p>
      </dgm:t>
    </dgm:pt>
    <dgm:pt modelId="{8AB80845-34DF-4604-AF0A-56E4CE34CF3B}" type="sibTrans" cxnId="{13D8523F-164E-485B-9F87-FF9BB2CFAA1B}">
      <dgm:prSet custT="1"/>
      <dgm:spPr>
        <a:gradFill rotWithShape="0">
          <a:gsLst>
            <a:gs pos="0">
              <a:srgbClr val="99FFB0"/>
            </a:gs>
            <a:gs pos="100000">
              <a:srgbClr val="CDFF96"/>
            </a:gs>
          </a:gsLst>
          <a:lin ang="5400000" scaled="1"/>
        </a:gradFill>
      </dgm:spPr>
      <dgm:t>
        <a:bodyPr/>
        <a:lstStyle/>
        <a:p>
          <a:endParaRPr lang="ru-RU" sz="1800">
            <a:solidFill>
              <a:schemeClr val="tx1"/>
            </a:solidFill>
            <a:latin typeface="+mn-lt"/>
            <a:ea typeface="Verdana" panose="020B0604030504040204" pitchFamily="34" charset="0"/>
          </a:endParaRPr>
        </a:p>
      </dgm:t>
    </dgm:pt>
    <dgm:pt modelId="{C353A55D-807A-44E5-843A-258DB7E22796}">
      <dgm:prSet custT="1"/>
      <dgm:spPr>
        <a:solidFill>
          <a:srgbClr val="99FFB0"/>
        </a:solidFill>
      </dgm:spPr>
      <dgm:t>
        <a:bodyPr/>
        <a:lstStyle/>
        <a:p>
          <a:r>
            <a:rPr lang="ru-RU" sz="1800" i="0" dirty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Опыт, полученный </a:t>
          </a:r>
          <a:r>
            <a:rPr lang="ru-RU" sz="1800" i="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творческой группой проекта, </a:t>
          </a:r>
          <a:r>
            <a:rPr lang="ru-RU" sz="1800" i="0" dirty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будет проанализирован, структурирован, подготовлен к трансляции в открытом режиме через сеть «Интернет» </a:t>
          </a:r>
          <a:r>
            <a:rPr lang="ru-RU" sz="1800" i="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и </a:t>
          </a:r>
          <a:r>
            <a:rPr lang="ru-RU" sz="1800" i="0" dirty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СМИ.</a:t>
          </a:r>
          <a:endParaRPr lang="ru-RU" sz="1800" dirty="0">
            <a:latin typeface="+mn-lt"/>
            <a:ea typeface="Verdana" panose="020B0604030504040204" pitchFamily="34" charset="0"/>
          </a:endParaRPr>
        </a:p>
      </dgm:t>
    </dgm:pt>
    <dgm:pt modelId="{EDD8C3ED-C269-4B15-A9ED-C84D36F1A54A}" type="parTrans" cxnId="{8F8FEEC1-2574-4F92-8D6F-0E7091DDD95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+mn-lt"/>
            <a:ea typeface="Verdana" panose="020B0604030504040204" pitchFamily="34" charset="0"/>
          </a:endParaRPr>
        </a:p>
      </dgm:t>
    </dgm:pt>
    <dgm:pt modelId="{1838714D-6FE1-433D-B2E4-C5FFE177CB86}" type="sibTrans" cxnId="{8F8FEEC1-2574-4F92-8D6F-0E7091DDD95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+mn-lt"/>
            <a:ea typeface="Verdana" panose="020B0604030504040204" pitchFamily="34" charset="0"/>
          </a:endParaRPr>
        </a:p>
      </dgm:t>
    </dgm:pt>
    <dgm:pt modelId="{31B29C67-80DB-469A-97A6-671D44F97384}" type="pres">
      <dgm:prSet presAssocID="{4E9FF989-F30F-4727-BB01-B1558DABE80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D036A1-D40C-43FE-8CDB-8731088A955C}" type="pres">
      <dgm:prSet presAssocID="{4E9FF989-F30F-4727-BB01-B1558DABE801}" presName="dummyMaxCanvas" presStyleCnt="0">
        <dgm:presLayoutVars/>
      </dgm:prSet>
      <dgm:spPr/>
    </dgm:pt>
    <dgm:pt modelId="{47A74BBC-32CD-47F7-95B5-A2E5FA173807}" type="pres">
      <dgm:prSet presAssocID="{4E9FF989-F30F-4727-BB01-B1558DABE801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0E4A40-D6D5-4BEB-8105-804F7BF8118F}" type="pres">
      <dgm:prSet presAssocID="{4E9FF989-F30F-4727-BB01-B1558DABE801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4EC173-9B3D-4453-A986-0B50DE34570E}" type="pres">
      <dgm:prSet presAssocID="{4E9FF989-F30F-4727-BB01-B1558DABE801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2BDE1A-EC7F-437D-BB2F-D7FD5D184DBD}" type="pres">
      <dgm:prSet presAssocID="{4E9FF989-F30F-4727-BB01-B1558DABE801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BC0571-6D5F-4BBA-BE04-1B2CEC33B28E}" type="pres">
      <dgm:prSet presAssocID="{4E9FF989-F30F-4727-BB01-B1558DABE801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D6DB6C-6117-43F7-BA1F-0C817BE1A0A6}" type="pres">
      <dgm:prSet presAssocID="{4E9FF989-F30F-4727-BB01-B1558DABE801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E38306-B080-44DC-AE29-08AAE8CE4301}" type="pres">
      <dgm:prSet presAssocID="{4E9FF989-F30F-4727-BB01-B1558DABE801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F97AEA-90B1-44C6-8244-97BF4F7A4A56}" type="pres">
      <dgm:prSet presAssocID="{4E9FF989-F30F-4727-BB01-B1558DABE801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F564DA-1E87-4DCB-AF7D-8EBCC1D9C9FC}" type="pres">
      <dgm:prSet presAssocID="{4E9FF989-F30F-4727-BB01-B1558DABE801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0DAC85-949E-4C27-AE98-C77C1B9B882F}" type="pres">
      <dgm:prSet presAssocID="{4E9FF989-F30F-4727-BB01-B1558DABE801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51FFE1-8290-40CA-8EA7-08EFF6C43B66}" type="pres">
      <dgm:prSet presAssocID="{4E9FF989-F30F-4727-BB01-B1558DABE801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CBBF6F-2262-4A25-ACA6-C12DC60DF200}" type="pres">
      <dgm:prSet presAssocID="{4E9FF989-F30F-4727-BB01-B1558DABE801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8A59E6-2FF2-4991-AD92-CF497AAEC468}" type="pres">
      <dgm:prSet presAssocID="{4E9FF989-F30F-4727-BB01-B1558DABE801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991DF7-89CD-47E2-9B42-5272E2AF226D}" type="pres">
      <dgm:prSet presAssocID="{4E9FF989-F30F-4727-BB01-B1558DABE801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8FEEC1-2574-4F92-8D6F-0E7091DDD953}" srcId="{4E9FF989-F30F-4727-BB01-B1558DABE801}" destId="{C353A55D-807A-44E5-843A-258DB7E22796}" srcOrd="4" destOrd="0" parTransId="{EDD8C3ED-C269-4B15-A9ED-C84D36F1A54A}" sibTransId="{1838714D-6FE1-433D-B2E4-C5FFE177CB86}"/>
    <dgm:cxn modelId="{13D8523F-164E-485B-9F87-FF9BB2CFAA1B}" srcId="{4E9FF989-F30F-4727-BB01-B1558DABE801}" destId="{F68DBEDB-85C4-44E8-BD81-8C1354B78E16}" srcOrd="3" destOrd="0" parTransId="{E351123E-0A77-4D13-92CA-45D8B8F2923E}" sibTransId="{8AB80845-34DF-4604-AF0A-56E4CE34CF3B}"/>
    <dgm:cxn modelId="{EBF5D559-07A4-47BD-9BD0-04E6CC3E1B5A}" type="presOf" srcId="{8F029751-3137-4D70-9C38-9F3303C74768}" destId="{A3E38306-B080-44DC-AE29-08AAE8CE4301}" srcOrd="0" destOrd="0" presId="urn:microsoft.com/office/officeart/2005/8/layout/vProcess5"/>
    <dgm:cxn modelId="{AA3B2E42-973A-4A04-A88F-1A3B17EB428D}" type="presOf" srcId="{85B71410-764D-419B-90A9-941CFCD4979B}" destId="{AE0E4A40-D6D5-4BEB-8105-804F7BF8118F}" srcOrd="0" destOrd="0" presId="urn:microsoft.com/office/officeart/2005/8/layout/vProcess5"/>
    <dgm:cxn modelId="{4452889C-105F-4FA5-B690-A2457A6C589A}" type="presOf" srcId="{F6F1FBCF-C8E1-4643-A03F-E9659C0D0B7B}" destId="{6CCBBF6F-2262-4A25-ACA6-C12DC60DF200}" srcOrd="1" destOrd="0" presId="urn:microsoft.com/office/officeart/2005/8/layout/vProcess5"/>
    <dgm:cxn modelId="{EB806983-0C6F-4688-99C0-14974EB8DDFA}" type="presOf" srcId="{F6F1FBCF-C8E1-4643-A03F-E9659C0D0B7B}" destId="{B74EC173-9B3D-4453-A986-0B50DE34570E}" srcOrd="0" destOrd="0" presId="urn:microsoft.com/office/officeart/2005/8/layout/vProcess5"/>
    <dgm:cxn modelId="{414662ED-C666-40F9-9E6E-E9D06E6D8EE4}" type="presOf" srcId="{15AB02B7-2A62-441E-A6D0-CFA580568E5B}" destId="{47A74BBC-32CD-47F7-95B5-A2E5FA173807}" srcOrd="0" destOrd="0" presId="urn:microsoft.com/office/officeart/2005/8/layout/vProcess5"/>
    <dgm:cxn modelId="{BEE70BCE-D925-4ABB-A6D5-D3FD489A7071}" srcId="{4E9FF989-F30F-4727-BB01-B1558DABE801}" destId="{F6F1FBCF-C8E1-4643-A03F-E9659C0D0B7B}" srcOrd="2" destOrd="0" parTransId="{36D899F7-615A-4F55-BDFC-EDFDB5023AEF}" sibTransId="{9117C168-768F-46AF-95DA-57CCABBABD3C}"/>
    <dgm:cxn modelId="{591154E4-4516-4F7A-AD5C-9F12BBD49636}" type="presOf" srcId="{C353A55D-807A-44E5-843A-258DB7E22796}" destId="{B8991DF7-89CD-47E2-9B42-5272E2AF226D}" srcOrd="1" destOrd="0" presId="urn:microsoft.com/office/officeart/2005/8/layout/vProcess5"/>
    <dgm:cxn modelId="{5395E44A-1051-4A75-965B-9FBF5C0168CD}" srcId="{4E9FF989-F30F-4727-BB01-B1558DABE801}" destId="{85B71410-764D-419B-90A9-941CFCD4979B}" srcOrd="1" destOrd="0" parTransId="{2E7CF4FF-FA1A-4775-B3CB-00DEACBFC5F1}" sibTransId="{8F029751-3137-4D70-9C38-9F3303C74768}"/>
    <dgm:cxn modelId="{2FFEBBE7-5C2D-46EC-9814-C72B4CEC9949}" type="presOf" srcId="{F68DBEDB-85C4-44E8-BD81-8C1354B78E16}" destId="{662BDE1A-EC7F-437D-BB2F-D7FD5D184DBD}" srcOrd="0" destOrd="0" presId="urn:microsoft.com/office/officeart/2005/8/layout/vProcess5"/>
    <dgm:cxn modelId="{FC350852-EF12-4CE2-924F-730D2E9F5D27}" type="presOf" srcId="{F68DBEDB-85C4-44E8-BD81-8C1354B78E16}" destId="{A98A59E6-2FF2-4991-AD92-CF497AAEC468}" srcOrd="1" destOrd="0" presId="urn:microsoft.com/office/officeart/2005/8/layout/vProcess5"/>
    <dgm:cxn modelId="{27A92C09-334C-4883-9A6C-A8C3062AD45B}" srcId="{4E9FF989-F30F-4727-BB01-B1558DABE801}" destId="{15AB02B7-2A62-441E-A6D0-CFA580568E5B}" srcOrd="0" destOrd="0" parTransId="{3A9887BE-126D-4C7C-ABB3-51D54825504F}" sibTransId="{A911DE51-3646-4DDF-9D5F-80B8780999F0}"/>
    <dgm:cxn modelId="{2E6676B5-5246-4DD9-90E2-333A4B10C910}" type="presOf" srcId="{A911DE51-3646-4DDF-9D5F-80B8780999F0}" destId="{6AD6DB6C-6117-43F7-BA1F-0C817BE1A0A6}" srcOrd="0" destOrd="0" presId="urn:microsoft.com/office/officeart/2005/8/layout/vProcess5"/>
    <dgm:cxn modelId="{60563581-DA67-41FF-A24D-29246D61BC03}" type="presOf" srcId="{8AB80845-34DF-4604-AF0A-56E4CE34CF3B}" destId="{FDF564DA-1E87-4DCB-AF7D-8EBCC1D9C9FC}" srcOrd="0" destOrd="0" presId="urn:microsoft.com/office/officeart/2005/8/layout/vProcess5"/>
    <dgm:cxn modelId="{06BB029B-E9EB-4580-BBF1-B0E2C0BD8109}" type="presOf" srcId="{85B71410-764D-419B-90A9-941CFCD4979B}" destId="{B851FFE1-8290-40CA-8EA7-08EFF6C43B66}" srcOrd="1" destOrd="0" presId="urn:microsoft.com/office/officeart/2005/8/layout/vProcess5"/>
    <dgm:cxn modelId="{9688CEF4-D78C-4FEF-A0A2-8825AF8A5BA5}" type="presOf" srcId="{4E9FF989-F30F-4727-BB01-B1558DABE801}" destId="{31B29C67-80DB-469A-97A6-671D44F97384}" srcOrd="0" destOrd="0" presId="urn:microsoft.com/office/officeart/2005/8/layout/vProcess5"/>
    <dgm:cxn modelId="{A93D6B48-1780-4662-9F35-9E77530B7B68}" type="presOf" srcId="{9117C168-768F-46AF-95DA-57CCABBABD3C}" destId="{82F97AEA-90B1-44C6-8244-97BF4F7A4A56}" srcOrd="0" destOrd="0" presId="urn:microsoft.com/office/officeart/2005/8/layout/vProcess5"/>
    <dgm:cxn modelId="{C4A20978-8172-40F1-BAA1-6A6123F88CF6}" type="presOf" srcId="{15AB02B7-2A62-441E-A6D0-CFA580568E5B}" destId="{F20DAC85-949E-4C27-AE98-C77C1B9B882F}" srcOrd="1" destOrd="0" presId="urn:microsoft.com/office/officeart/2005/8/layout/vProcess5"/>
    <dgm:cxn modelId="{FD169BE0-1C80-4552-938A-B5EC7AB1A61D}" type="presOf" srcId="{C353A55D-807A-44E5-843A-258DB7E22796}" destId="{8FBC0571-6D5F-4BBA-BE04-1B2CEC33B28E}" srcOrd="0" destOrd="0" presId="urn:microsoft.com/office/officeart/2005/8/layout/vProcess5"/>
    <dgm:cxn modelId="{F2F9AE38-E4D2-431A-994F-B825AD08B52C}" type="presParOf" srcId="{31B29C67-80DB-469A-97A6-671D44F97384}" destId="{D0D036A1-D40C-43FE-8CDB-8731088A955C}" srcOrd="0" destOrd="0" presId="urn:microsoft.com/office/officeart/2005/8/layout/vProcess5"/>
    <dgm:cxn modelId="{EE9786DC-17AE-4D42-8407-9025C34CFC31}" type="presParOf" srcId="{31B29C67-80DB-469A-97A6-671D44F97384}" destId="{47A74BBC-32CD-47F7-95B5-A2E5FA173807}" srcOrd="1" destOrd="0" presId="urn:microsoft.com/office/officeart/2005/8/layout/vProcess5"/>
    <dgm:cxn modelId="{4F5C4394-96FE-4684-8ECB-03AA970BD05D}" type="presParOf" srcId="{31B29C67-80DB-469A-97A6-671D44F97384}" destId="{AE0E4A40-D6D5-4BEB-8105-804F7BF8118F}" srcOrd="2" destOrd="0" presId="urn:microsoft.com/office/officeart/2005/8/layout/vProcess5"/>
    <dgm:cxn modelId="{BB589CD4-6699-4FA3-8545-0D9F03D15AC6}" type="presParOf" srcId="{31B29C67-80DB-469A-97A6-671D44F97384}" destId="{B74EC173-9B3D-4453-A986-0B50DE34570E}" srcOrd="3" destOrd="0" presId="urn:microsoft.com/office/officeart/2005/8/layout/vProcess5"/>
    <dgm:cxn modelId="{4CE621FA-024D-4E2F-A992-C0A65C02809E}" type="presParOf" srcId="{31B29C67-80DB-469A-97A6-671D44F97384}" destId="{662BDE1A-EC7F-437D-BB2F-D7FD5D184DBD}" srcOrd="4" destOrd="0" presId="urn:microsoft.com/office/officeart/2005/8/layout/vProcess5"/>
    <dgm:cxn modelId="{AE945771-649C-4511-960F-C77BE094F89B}" type="presParOf" srcId="{31B29C67-80DB-469A-97A6-671D44F97384}" destId="{8FBC0571-6D5F-4BBA-BE04-1B2CEC33B28E}" srcOrd="5" destOrd="0" presId="urn:microsoft.com/office/officeart/2005/8/layout/vProcess5"/>
    <dgm:cxn modelId="{A6B402CE-FA5E-4697-BC53-4A830D339A9E}" type="presParOf" srcId="{31B29C67-80DB-469A-97A6-671D44F97384}" destId="{6AD6DB6C-6117-43F7-BA1F-0C817BE1A0A6}" srcOrd="6" destOrd="0" presId="urn:microsoft.com/office/officeart/2005/8/layout/vProcess5"/>
    <dgm:cxn modelId="{73DA6398-B478-4428-AA0B-EA6B39BC5808}" type="presParOf" srcId="{31B29C67-80DB-469A-97A6-671D44F97384}" destId="{A3E38306-B080-44DC-AE29-08AAE8CE4301}" srcOrd="7" destOrd="0" presId="urn:microsoft.com/office/officeart/2005/8/layout/vProcess5"/>
    <dgm:cxn modelId="{3E1709CE-D93C-47ED-86CC-B992DEDC78C3}" type="presParOf" srcId="{31B29C67-80DB-469A-97A6-671D44F97384}" destId="{82F97AEA-90B1-44C6-8244-97BF4F7A4A56}" srcOrd="8" destOrd="0" presId="urn:microsoft.com/office/officeart/2005/8/layout/vProcess5"/>
    <dgm:cxn modelId="{33753DF2-8A2A-4BCF-8FD6-C2BBDB1BC316}" type="presParOf" srcId="{31B29C67-80DB-469A-97A6-671D44F97384}" destId="{FDF564DA-1E87-4DCB-AF7D-8EBCC1D9C9FC}" srcOrd="9" destOrd="0" presId="urn:microsoft.com/office/officeart/2005/8/layout/vProcess5"/>
    <dgm:cxn modelId="{A6702782-0B88-4072-9115-A4CFB3641731}" type="presParOf" srcId="{31B29C67-80DB-469A-97A6-671D44F97384}" destId="{F20DAC85-949E-4C27-AE98-C77C1B9B882F}" srcOrd="10" destOrd="0" presId="urn:microsoft.com/office/officeart/2005/8/layout/vProcess5"/>
    <dgm:cxn modelId="{B6516F5E-F909-46E6-92DD-84D9D00C8312}" type="presParOf" srcId="{31B29C67-80DB-469A-97A6-671D44F97384}" destId="{B851FFE1-8290-40CA-8EA7-08EFF6C43B66}" srcOrd="11" destOrd="0" presId="urn:microsoft.com/office/officeart/2005/8/layout/vProcess5"/>
    <dgm:cxn modelId="{1C192A58-8C8C-4693-A976-2872AE7717F8}" type="presParOf" srcId="{31B29C67-80DB-469A-97A6-671D44F97384}" destId="{6CCBBF6F-2262-4A25-ACA6-C12DC60DF200}" srcOrd="12" destOrd="0" presId="urn:microsoft.com/office/officeart/2005/8/layout/vProcess5"/>
    <dgm:cxn modelId="{C584F8AC-D021-47F9-8CE8-549AFBFFFAE0}" type="presParOf" srcId="{31B29C67-80DB-469A-97A6-671D44F97384}" destId="{A98A59E6-2FF2-4991-AD92-CF497AAEC468}" srcOrd="13" destOrd="0" presId="urn:microsoft.com/office/officeart/2005/8/layout/vProcess5"/>
    <dgm:cxn modelId="{6B3DCE1E-C10A-449E-AC03-F538B82F462E}" type="presParOf" srcId="{31B29C67-80DB-469A-97A6-671D44F97384}" destId="{B8991DF7-89CD-47E2-9B42-5272E2AF226D}" srcOrd="14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2FDBBD-2B16-4929-B53C-89C1D8212382}">
      <dsp:nvSpPr>
        <dsp:cNvPr id="0" name=""/>
        <dsp:cNvSpPr/>
      </dsp:nvSpPr>
      <dsp:spPr>
        <a:xfrm>
          <a:off x="-6731282" y="-1048562"/>
          <a:ext cx="7912101" cy="8162022"/>
        </a:xfrm>
        <a:prstGeom prst="blockArc">
          <a:avLst>
            <a:gd name="adj1" fmla="val 18900000"/>
            <a:gd name="adj2" fmla="val 2700000"/>
            <a:gd name="adj3" fmla="val 265"/>
          </a:avLst>
        </a:prstGeom>
        <a:noFill/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9B5425-8430-4155-BDC1-81588892E1F8}">
      <dsp:nvSpPr>
        <dsp:cNvPr id="0" name=""/>
        <dsp:cNvSpPr/>
      </dsp:nvSpPr>
      <dsp:spPr>
        <a:xfrm>
          <a:off x="794458" y="346534"/>
          <a:ext cx="10994700" cy="511147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740588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создание благоприятных условий для выполнения индивидуальных и/или групповых медиапроектов</a:t>
          </a:r>
          <a:endParaRPr lang="ru-RU" sz="1600" b="1" kern="1200" dirty="0">
            <a:solidFill>
              <a:schemeClr val="tx1"/>
            </a:solidFill>
            <a:latin typeface="+mn-lt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794458" y="346534"/>
        <a:ext cx="10994700" cy="511147"/>
      </dsp:txXfrm>
    </dsp:sp>
    <dsp:sp modelId="{B768D676-F274-4EB1-BAEB-B9A6F29C8710}">
      <dsp:nvSpPr>
        <dsp:cNvPr id="0" name=""/>
        <dsp:cNvSpPr/>
      </dsp:nvSpPr>
      <dsp:spPr>
        <a:xfrm>
          <a:off x="113364" y="197062"/>
          <a:ext cx="1026314" cy="10263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4BFB7E4-CB89-4507-840D-7B1EC5B86E6D}">
      <dsp:nvSpPr>
        <dsp:cNvPr id="0" name=""/>
        <dsp:cNvSpPr/>
      </dsp:nvSpPr>
      <dsp:spPr>
        <a:xfrm>
          <a:off x="1134027" y="972868"/>
          <a:ext cx="10697383" cy="1022006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740588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ysClr val="windowText" lastClr="00000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разработка и внедрение системы оценки и самооценки индивидуальных и/ или групповых медиапроектов обучающихся для создания новых возможностей конструирования и реализации индивидуальных образовательных маршрутов творческой самореализации и профессионального самоопределения обучающихся</a:t>
          </a:r>
          <a:r>
            <a:rPr lang="ru-RU" sz="1600" b="1" kern="1200" dirty="0" smtClean="0">
              <a:solidFill>
                <a:sysClr val="windowText" lastClr="00000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endParaRPr lang="ru-RU" sz="1600" b="1" kern="1200" dirty="0">
            <a:solidFill>
              <a:sysClr val="windowText" lastClr="000000"/>
            </a:solidFill>
            <a:latin typeface="+mn-lt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134027" y="972868"/>
        <a:ext cx="10697383" cy="1022006"/>
      </dsp:txXfrm>
    </dsp:sp>
    <dsp:sp modelId="{36EC4012-CFF7-4F6B-9A64-374BBFB65C47}">
      <dsp:nvSpPr>
        <dsp:cNvPr id="0" name=""/>
        <dsp:cNvSpPr/>
      </dsp:nvSpPr>
      <dsp:spPr>
        <a:xfrm>
          <a:off x="374830" y="989057"/>
          <a:ext cx="1099626" cy="10996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3F1918D-4866-435B-B28D-C18C34693344}">
      <dsp:nvSpPr>
        <dsp:cNvPr id="0" name=""/>
        <dsp:cNvSpPr/>
      </dsp:nvSpPr>
      <dsp:spPr>
        <a:xfrm>
          <a:off x="1011226" y="2132710"/>
          <a:ext cx="10868453" cy="2749238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accent4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740588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- формирование содержательных аспектов проекта системы оценки и самооценки индивидуальных и/ или групповых медиапроектов; </a:t>
          </a:r>
          <a:br>
            <a:rPr lang="ru-RU" sz="1600" kern="1200" dirty="0" smtClean="0">
              <a:solidFill>
                <a:schemeClr val="tx1"/>
              </a:solidFill>
            </a:rPr>
          </a:br>
          <a:r>
            <a:rPr lang="ru-RU" sz="1600" kern="1200" dirty="0" smtClean="0">
              <a:solidFill>
                <a:schemeClr val="tx1"/>
              </a:solidFill>
            </a:rPr>
            <a:t>- разработка оценочных средств для оценки индивидуальных и групповых медиапроектов обучающихся;</a:t>
          </a:r>
          <a:br>
            <a:rPr lang="ru-RU" sz="1600" kern="1200" dirty="0" smtClean="0">
              <a:solidFill>
                <a:schemeClr val="tx1"/>
              </a:solidFill>
            </a:rPr>
          </a:br>
          <a:r>
            <a:rPr lang="ru-RU" sz="1600" kern="1200" dirty="0" smtClean="0">
              <a:solidFill>
                <a:schemeClr val="tx1"/>
              </a:solidFill>
            </a:rPr>
            <a:t>- развитие компетенций педагогов по оцениванию индивидуальных и групповых медиапроектов обучающихся;</a:t>
          </a:r>
          <a:br>
            <a:rPr lang="ru-RU" sz="1600" kern="1200" dirty="0" smtClean="0">
              <a:solidFill>
                <a:schemeClr val="tx1"/>
              </a:solidFill>
            </a:rPr>
          </a:br>
          <a:r>
            <a:rPr lang="ru-RU" sz="1600" kern="1200" dirty="0" smtClean="0">
              <a:solidFill>
                <a:schemeClr val="tx1"/>
              </a:solidFill>
            </a:rPr>
            <a:t>- формирование и совершенствование компетенций самооценки обучающихся по оцениванию индивидуальных и групповых медиапроектов;</a:t>
          </a:r>
          <a:br>
            <a:rPr lang="ru-RU" sz="1600" kern="1200" dirty="0" smtClean="0">
              <a:solidFill>
                <a:schemeClr val="tx1"/>
              </a:solidFill>
            </a:rPr>
          </a:br>
          <a:r>
            <a:rPr lang="ru-RU" sz="1600" kern="1200" dirty="0" smtClean="0">
              <a:solidFill>
                <a:schemeClr val="tx1"/>
              </a:solidFill>
            </a:rPr>
            <a:t>- разработка методических рекомендаций по оцениванию индивидуальных и групповых медиапроектов обучающихся;</a:t>
          </a:r>
          <a:br>
            <a:rPr lang="ru-RU" sz="1600" kern="1200" dirty="0" smtClean="0">
              <a:solidFill>
                <a:schemeClr val="tx1"/>
              </a:solidFill>
            </a:rPr>
          </a:br>
          <a:r>
            <a:rPr lang="ru-RU" sz="1600" kern="1200" dirty="0" smtClean="0">
              <a:solidFill>
                <a:schemeClr val="tx1"/>
              </a:solidFill>
            </a:rPr>
            <a:t>- повышение уровня и качества презентации исследовательских, проектных, цифровых компетенций обучающихся через преставление медиапродукта в рамках индивидуальной проектной деятельности в контексте требований ФГОС</a:t>
          </a:r>
          <a:r>
            <a:rPr lang="ru-RU" sz="1600" kern="1200" dirty="0" smtClean="0"/>
            <a:t>.</a:t>
          </a:r>
        </a:p>
      </dsp:txBody>
      <dsp:txXfrm>
        <a:off x="1011226" y="2132710"/>
        <a:ext cx="10868453" cy="2749238"/>
      </dsp:txXfrm>
    </dsp:sp>
    <dsp:sp modelId="{1903139B-1E30-417D-B745-607AB58FEFD1}">
      <dsp:nvSpPr>
        <dsp:cNvPr id="0" name=""/>
        <dsp:cNvSpPr/>
      </dsp:nvSpPr>
      <dsp:spPr>
        <a:xfrm>
          <a:off x="318720" y="2811822"/>
          <a:ext cx="1282896" cy="12828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FF0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0FE0E1E-7D66-4DD6-A865-8379DB5D4240}">
      <dsp:nvSpPr>
        <dsp:cNvPr id="0" name=""/>
        <dsp:cNvSpPr/>
      </dsp:nvSpPr>
      <dsp:spPr>
        <a:xfrm>
          <a:off x="1176328" y="5012078"/>
          <a:ext cx="10614821" cy="863392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740588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- повышение уровня и качества презентации исследовательских, проектных, цифровых компетенций обучающихся через преставление медиапродукта в рамках индивидуальной проектной деятельности в контексте требований ФГОС</a:t>
          </a:r>
          <a:endParaRPr lang="ru-RU" sz="1600" b="1" kern="1200" dirty="0">
            <a:solidFill>
              <a:sysClr val="windowText" lastClr="000000"/>
            </a:solidFill>
            <a:latin typeface="+mn-lt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176328" y="5012078"/>
        <a:ext cx="10614821" cy="863392"/>
      </dsp:txXfrm>
    </dsp:sp>
    <dsp:sp modelId="{AA78687C-B478-4815-A3BA-AC5298280945}">
      <dsp:nvSpPr>
        <dsp:cNvPr id="0" name=""/>
        <dsp:cNvSpPr/>
      </dsp:nvSpPr>
      <dsp:spPr>
        <a:xfrm>
          <a:off x="-47209" y="4452262"/>
          <a:ext cx="1539477" cy="15394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C67BB-1B0D-4B58-A013-4349A2747806}">
      <dsp:nvSpPr>
        <dsp:cNvPr id="0" name=""/>
        <dsp:cNvSpPr/>
      </dsp:nvSpPr>
      <dsp:spPr>
        <a:xfrm>
          <a:off x="275197" y="0"/>
          <a:ext cx="2216937" cy="76085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>
              <a:latin typeface="Arial" panose="020B0604020202020204" pitchFamily="34" charset="0"/>
              <a:cs typeface="Arial" panose="020B0604020202020204" pitchFamily="34" charset="0"/>
            </a:rPr>
            <a:t>Будущее  </a:t>
          </a:r>
          <a:endParaRPr lang="ru-RU" sz="3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7482" y="22285"/>
        <a:ext cx="2172367" cy="716281"/>
      </dsp:txXfrm>
    </dsp:sp>
    <dsp:sp modelId="{376D1F77-9BB9-4FB6-B25E-0A7EFD999176}">
      <dsp:nvSpPr>
        <dsp:cNvPr id="0" name=""/>
        <dsp:cNvSpPr/>
      </dsp:nvSpPr>
      <dsp:spPr>
        <a:xfrm>
          <a:off x="3112806" y="0"/>
          <a:ext cx="2482291" cy="760851"/>
        </a:xfrm>
        <a:prstGeom prst="roundRect">
          <a:avLst>
            <a:gd name="adj" fmla="val 1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Успех</a:t>
          </a:r>
          <a:endParaRPr lang="ru-RU" sz="3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35091" y="22285"/>
        <a:ext cx="2437721" cy="716281"/>
      </dsp:txXfrm>
    </dsp:sp>
    <dsp:sp modelId="{F706779A-DE7B-47DB-90ED-0445FC78DFC6}">
      <dsp:nvSpPr>
        <dsp:cNvPr id="0" name=""/>
        <dsp:cNvSpPr/>
      </dsp:nvSpPr>
      <dsp:spPr>
        <a:xfrm>
          <a:off x="6270990" y="0"/>
          <a:ext cx="3043404" cy="760851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>
              <a:latin typeface="Arial" panose="020B0604020202020204" pitchFamily="34" charset="0"/>
              <a:cs typeface="Arial" panose="020B0604020202020204" pitchFamily="34" charset="0"/>
            </a:rPr>
            <a:t>Мастерство</a:t>
          </a:r>
          <a:endParaRPr lang="ru-RU" sz="3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93275" y="22285"/>
        <a:ext cx="2998834" cy="7162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F6203-4506-49AD-BC76-1E235FC0660D}">
      <dsp:nvSpPr>
        <dsp:cNvPr id="0" name=""/>
        <dsp:cNvSpPr/>
      </dsp:nvSpPr>
      <dsp:spPr>
        <a:xfrm>
          <a:off x="0" y="0"/>
          <a:ext cx="11565925" cy="170069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Подготовительный этап</a:t>
          </a:r>
          <a:endParaRPr lang="ru-RU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Создание рабочей творческой группы педагогов – разработчиков проекта и группы педагогов – участников проекта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Мониторинг потребностей педагогов – участников проекта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Привлечение социальных партнеров</a:t>
          </a:r>
          <a:endParaRPr lang="ru-RU" sz="1500" kern="1200" dirty="0"/>
        </a:p>
      </dsp:txBody>
      <dsp:txXfrm>
        <a:off x="2483254" y="0"/>
        <a:ext cx="9082670" cy="1700699"/>
      </dsp:txXfrm>
    </dsp:sp>
    <dsp:sp modelId="{5AFF0069-77B0-4279-93F6-E4DA27F89AF1}">
      <dsp:nvSpPr>
        <dsp:cNvPr id="0" name=""/>
        <dsp:cNvSpPr/>
      </dsp:nvSpPr>
      <dsp:spPr>
        <a:xfrm>
          <a:off x="170069" y="170069"/>
          <a:ext cx="2313185" cy="1360559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5CAD42-6464-4A04-AE92-7A4BABCCF440}">
      <dsp:nvSpPr>
        <dsp:cNvPr id="0" name=""/>
        <dsp:cNvSpPr/>
      </dsp:nvSpPr>
      <dsp:spPr>
        <a:xfrm>
          <a:off x="0" y="1870768"/>
          <a:ext cx="11565925" cy="1700699"/>
        </a:xfrm>
        <a:prstGeom prst="roundRect">
          <a:avLst>
            <a:gd name="adj" fmla="val 1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Основной этап</a:t>
          </a:r>
          <a:endParaRPr lang="ru-RU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Изучение опыта по оцениванию медиапроектов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Разработка оценочных средств медиапроектов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Проведение образовательных интенсивов для педагогов по оцениванию медиапроектов обучающихся на основе технологии формирующего оценивания 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Апробация системы оценки медиапроектов и внесение корректив в оценочные средства</a:t>
          </a:r>
          <a:endParaRPr lang="ru-RU" sz="1500" kern="1200" dirty="0"/>
        </a:p>
      </dsp:txBody>
      <dsp:txXfrm>
        <a:off x="2483254" y="1870768"/>
        <a:ext cx="9082670" cy="1700699"/>
      </dsp:txXfrm>
    </dsp:sp>
    <dsp:sp modelId="{EDBF2C9B-45EF-4346-80FA-33FD1D466D85}">
      <dsp:nvSpPr>
        <dsp:cNvPr id="0" name=""/>
        <dsp:cNvSpPr/>
      </dsp:nvSpPr>
      <dsp:spPr>
        <a:xfrm>
          <a:off x="170069" y="2040838"/>
          <a:ext cx="2313185" cy="1360559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5723762"/>
            <a:satOff val="-30078"/>
            <a:lumOff val="-2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19BEC2-F6F4-4B22-A8DF-A3D98B6B9EA1}">
      <dsp:nvSpPr>
        <dsp:cNvPr id="0" name=""/>
        <dsp:cNvSpPr/>
      </dsp:nvSpPr>
      <dsp:spPr>
        <a:xfrm>
          <a:off x="0" y="3741537"/>
          <a:ext cx="11565925" cy="1700699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Заключительный этап</a:t>
          </a:r>
          <a:endParaRPr lang="ru-RU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Обобщение и анализ результатов проекта и диссеминация опыта работы: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Научно-практический семинар «Медиапроекты: система оценки и самооценки» по представлению опыта апробации разработанной системы оценки (на уровне ОУ, Невского района, Санкт-Петербурга)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Вебинар для родителей «Медиа сфера – перспектива профессионального образования</a:t>
          </a:r>
          <a:endParaRPr lang="ru-RU" sz="1500" kern="1200" dirty="0"/>
        </a:p>
      </dsp:txBody>
      <dsp:txXfrm>
        <a:off x="2483254" y="3741537"/>
        <a:ext cx="9082670" cy="1700699"/>
      </dsp:txXfrm>
    </dsp:sp>
    <dsp:sp modelId="{12A1B3A6-E285-489A-9B80-51D0D8CF6EC5}">
      <dsp:nvSpPr>
        <dsp:cNvPr id="0" name=""/>
        <dsp:cNvSpPr/>
      </dsp:nvSpPr>
      <dsp:spPr>
        <a:xfrm>
          <a:off x="170069" y="3911607"/>
          <a:ext cx="2313185" cy="1360559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11447524"/>
            <a:satOff val="-60156"/>
            <a:lumOff val="-4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74BBC-32CD-47F7-95B5-A2E5FA173807}">
      <dsp:nvSpPr>
        <dsp:cNvPr id="0" name=""/>
        <dsp:cNvSpPr/>
      </dsp:nvSpPr>
      <dsp:spPr>
        <a:xfrm>
          <a:off x="0" y="0"/>
          <a:ext cx="9076709" cy="958291"/>
        </a:xfrm>
        <a:prstGeom prst="roundRect">
          <a:avLst>
            <a:gd name="adj" fmla="val 10000"/>
          </a:avLst>
        </a:prstGeom>
        <a:solidFill>
          <a:srgbClr val="EAB9AD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+mn-lt"/>
              <a:ea typeface="Verdana" panose="020B0604030504040204" pitchFamily="34" charset="0"/>
            </a:rPr>
            <a:t>Разработка и внедрение системы оценивания индивидуальных и/или групповых медиапроектов обучающихся.</a:t>
          </a:r>
          <a:endParaRPr lang="ru-RU" sz="1800" kern="1200" dirty="0">
            <a:latin typeface="+mn-lt"/>
            <a:ea typeface="Verdana" panose="020B0604030504040204" pitchFamily="34" charset="0"/>
          </a:endParaRPr>
        </a:p>
      </dsp:txBody>
      <dsp:txXfrm>
        <a:off x="28067" y="28067"/>
        <a:ext cx="7930518" cy="902157"/>
      </dsp:txXfrm>
    </dsp:sp>
    <dsp:sp modelId="{AE0E4A40-D6D5-4BEB-8105-804F7BF8118F}">
      <dsp:nvSpPr>
        <dsp:cNvPr id="0" name=""/>
        <dsp:cNvSpPr/>
      </dsp:nvSpPr>
      <dsp:spPr>
        <a:xfrm>
          <a:off x="677806" y="1091387"/>
          <a:ext cx="9076709" cy="958291"/>
        </a:xfrm>
        <a:prstGeom prst="roundRect">
          <a:avLst>
            <a:gd name="adj" fmla="val 10000"/>
          </a:avLst>
        </a:prstGeom>
        <a:solidFill>
          <a:srgbClr val="FFCD99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0" kern="1200" dirty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Реализация </a:t>
          </a:r>
          <a:r>
            <a:rPr lang="ru-RU" sz="1800" i="0" kern="12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практико-ориентированных семинаров и образовательных интенсивов по повышению квалификации педагогов и формированию и развитию оценочных компетенций педагогов.</a:t>
          </a:r>
          <a:endParaRPr lang="ru-RU" sz="1800" kern="1200" dirty="0">
            <a:latin typeface="+mn-lt"/>
            <a:ea typeface="Verdana" panose="020B0604030504040204" pitchFamily="34" charset="0"/>
          </a:endParaRPr>
        </a:p>
      </dsp:txBody>
      <dsp:txXfrm>
        <a:off x="705873" y="1119454"/>
        <a:ext cx="7719879" cy="902157"/>
      </dsp:txXfrm>
    </dsp:sp>
    <dsp:sp modelId="{B74EC173-9B3D-4453-A986-0B50DE34570E}">
      <dsp:nvSpPr>
        <dsp:cNvPr id="0" name=""/>
        <dsp:cNvSpPr/>
      </dsp:nvSpPr>
      <dsp:spPr>
        <a:xfrm>
          <a:off x="1355612" y="2182774"/>
          <a:ext cx="9076709" cy="958291"/>
        </a:xfrm>
        <a:prstGeom prst="roundRect">
          <a:avLst>
            <a:gd name="adj" fmla="val 10000"/>
          </a:avLst>
        </a:prstGeom>
        <a:solidFill>
          <a:srgbClr val="FFF26B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0" kern="1200" dirty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Управление проектом реализуется всеми исполнителями </a:t>
          </a:r>
          <a:r>
            <a:rPr lang="ru-RU" sz="1800" i="0" kern="12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— творческая группа проекта и группа педагогов – руководителей (кураторов) медиапроектов обучающихся.</a:t>
          </a:r>
          <a:endParaRPr lang="ru-RU" sz="1800" b="0" kern="1200" dirty="0">
            <a:latin typeface="+mn-lt"/>
            <a:ea typeface="Verdana" panose="020B0604030504040204" pitchFamily="34" charset="0"/>
          </a:endParaRPr>
        </a:p>
      </dsp:txBody>
      <dsp:txXfrm>
        <a:off x="1383679" y="2210841"/>
        <a:ext cx="7719879" cy="902157"/>
      </dsp:txXfrm>
    </dsp:sp>
    <dsp:sp modelId="{662BDE1A-EC7F-437D-BB2F-D7FD5D184DBD}">
      <dsp:nvSpPr>
        <dsp:cNvPr id="0" name=""/>
        <dsp:cNvSpPr/>
      </dsp:nvSpPr>
      <dsp:spPr>
        <a:xfrm>
          <a:off x="2033418" y="3274161"/>
          <a:ext cx="9076709" cy="958291"/>
        </a:xfrm>
        <a:prstGeom prst="roundRect">
          <a:avLst>
            <a:gd name="adj" fmla="val 10000"/>
          </a:avLst>
        </a:prstGeom>
        <a:solidFill>
          <a:srgbClr val="CDFF96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0" kern="1200" dirty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Разработка организационных механизмов реализации проекта, к которому будут привлечены специалисты ГБОУ лицея № 329, а также специалисты </a:t>
          </a:r>
          <a:r>
            <a:rPr lang="ru-RU" sz="1800" kern="12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организаций-партнеров.</a:t>
          </a:r>
          <a:endParaRPr lang="ru-RU" sz="1800" kern="1200" dirty="0">
            <a:latin typeface="+mn-lt"/>
            <a:ea typeface="Verdana" panose="020B0604030504040204" pitchFamily="34" charset="0"/>
          </a:endParaRPr>
        </a:p>
      </dsp:txBody>
      <dsp:txXfrm>
        <a:off x="2061485" y="3302228"/>
        <a:ext cx="7719879" cy="902157"/>
      </dsp:txXfrm>
    </dsp:sp>
    <dsp:sp modelId="{8FBC0571-6D5F-4BBA-BE04-1B2CEC33B28E}">
      <dsp:nvSpPr>
        <dsp:cNvPr id="0" name=""/>
        <dsp:cNvSpPr/>
      </dsp:nvSpPr>
      <dsp:spPr>
        <a:xfrm>
          <a:off x="2711224" y="4365548"/>
          <a:ext cx="9076709" cy="958291"/>
        </a:xfrm>
        <a:prstGeom prst="roundRect">
          <a:avLst>
            <a:gd name="adj" fmla="val 10000"/>
          </a:avLst>
        </a:prstGeom>
        <a:solidFill>
          <a:srgbClr val="99FFB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0" kern="1200" dirty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Опыт, полученный </a:t>
          </a:r>
          <a:r>
            <a:rPr lang="ru-RU" sz="1800" i="0" kern="12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творческой группой проекта, </a:t>
          </a:r>
          <a:r>
            <a:rPr lang="ru-RU" sz="1800" i="0" kern="1200" dirty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будет проанализирован, структурирован, подготовлен к трансляции в открытом режиме через сеть «Интернет» </a:t>
          </a:r>
          <a:r>
            <a:rPr lang="ru-RU" sz="1800" i="0" kern="12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и </a:t>
          </a:r>
          <a:r>
            <a:rPr lang="ru-RU" sz="1800" i="0" kern="1200" dirty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СМИ.</a:t>
          </a:r>
          <a:endParaRPr lang="ru-RU" sz="1800" kern="1200" dirty="0">
            <a:latin typeface="+mn-lt"/>
            <a:ea typeface="Verdana" panose="020B0604030504040204" pitchFamily="34" charset="0"/>
          </a:endParaRPr>
        </a:p>
      </dsp:txBody>
      <dsp:txXfrm>
        <a:off x="2739291" y="4393615"/>
        <a:ext cx="7719879" cy="902157"/>
      </dsp:txXfrm>
    </dsp:sp>
    <dsp:sp modelId="{6AD6DB6C-6117-43F7-BA1F-0C817BE1A0A6}">
      <dsp:nvSpPr>
        <dsp:cNvPr id="0" name=""/>
        <dsp:cNvSpPr/>
      </dsp:nvSpPr>
      <dsp:spPr>
        <a:xfrm>
          <a:off x="8453819" y="700084"/>
          <a:ext cx="622889" cy="622889"/>
        </a:xfrm>
        <a:prstGeom prst="downArrow">
          <a:avLst>
            <a:gd name="adj1" fmla="val 55000"/>
            <a:gd name="adj2" fmla="val 45000"/>
          </a:avLst>
        </a:prstGeom>
        <a:gradFill rotWithShape="0">
          <a:gsLst>
            <a:gs pos="100000">
              <a:srgbClr val="EAB9AD"/>
            </a:gs>
            <a:gs pos="0">
              <a:srgbClr val="FFCD99"/>
            </a:gs>
          </a:gsLst>
          <a:lin ang="5400000" scaled="1"/>
        </a:gra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chemeClr val="tx1"/>
            </a:solidFill>
            <a:latin typeface="+mn-lt"/>
            <a:ea typeface="Verdana" panose="020B0604030504040204" pitchFamily="34" charset="0"/>
          </a:endParaRPr>
        </a:p>
      </dsp:txBody>
      <dsp:txXfrm>
        <a:off x="8593969" y="700084"/>
        <a:ext cx="342589" cy="468724"/>
      </dsp:txXfrm>
    </dsp:sp>
    <dsp:sp modelId="{A3E38306-B080-44DC-AE29-08AAE8CE4301}">
      <dsp:nvSpPr>
        <dsp:cNvPr id="0" name=""/>
        <dsp:cNvSpPr/>
      </dsp:nvSpPr>
      <dsp:spPr>
        <a:xfrm>
          <a:off x="9131626" y="1791472"/>
          <a:ext cx="622889" cy="622889"/>
        </a:xfrm>
        <a:prstGeom prst="downArrow">
          <a:avLst>
            <a:gd name="adj1" fmla="val 55000"/>
            <a:gd name="adj2" fmla="val 45000"/>
          </a:avLst>
        </a:prstGeom>
        <a:gradFill rotWithShape="0">
          <a:gsLst>
            <a:gs pos="0">
              <a:srgbClr val="FFF26B"/>
            </a:gs>
            <a:gs pos="100000">
              <a:srgbClr val="EAB9AD"/>
            </a:gs>
          </a:gsLst>
          <a:lin ang="5400000" scaled="1"/>
        </a:gra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chemeClr val="tx1"/>
            </a:solidFill>
            <a:latin typeface="+mn-lt"/>
            <a:ea typeface="Verdana" panose="020B0604030504040204" pitchFamily="34" charset="0"/>
          </a:endParaRPr>
        </a:p>
      </dsp:txBody>
      <dsp:txXfrm>
        <a:off x="9271776" y="1791472"/>
        <a:ext cx="342589" cy="468724"/>
      </dsp:txXfrm>
    </dsp:sp>
    <dsp:sp modelId="{82F97AEA-90B1-44C6-8244-97BF4F7A4A56}">
      <dsp:nvSpPr>
        <dsp:cNvPr id="0" name=""/>
        <dsp:cNvSpPr/>
      </dsp:nvSpPr>
      <dsp:spPr>
        <a:xfrm>
          <a:off x="9809432" y="2866887"/>
          <a:ext cx="622889" cy="622889"/>
        </a:xfrm>
        <a:prstGeom prst="downArrow">
          <a:avLst>
            <a:gd name="adj1" fmla="val 55000"/>
            <a:gd name="adj2" fmla="val 45000"/>
          </a:avLst>
        </a:prstGeom>
        <a:gradFill rotWithShape="0">
          <a:gsLst>
            <a:gs pos="0">
              <a:srgbClr val="CDFF96"/>
            </a:gs>
            <a:gs pos="100000">
              <a:srgbClr val="FFF26B"/>
            </a:gs>
          </a:gsLst>
          <a:lin ang="5400000" scaled="1"/>
        </a:gra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chemeClr val="tx1"/>
            </a:solidFill>
            <a:latin typeface="+mn-lt"/>
            <a:ea typeface="Verdana" panose="020B0604030504040204" pitchFamily="34" charset="0"/>
          </a:endParaRPr>
        </a:p>
      </dsp:txBody>
      <dsp:txXfrm>
        <a:off x="9949582" y="2866887"/>
        <a:ext cx="342589" cy="468724"/>
      </dsp:txXfrm>
    </dsp:sp>
    <dsp:sp modelId="{FDF564DA-1E87-4DCB-AF7D-8EBCC1D9C9FC}">
      <dsp:nvSpPr>
        <dsp:cNvPr id="0" name=""/>
        <dsp:cNvSpPr/>
      </dsp:nvSpPr>
      <dsp:spPr>
        <a:xfrm>
          <a:off x="10487238" y="3968922"/>
          <a:ext cx="622889" cy="622889"/>
        </a:xfrm>
        <a:prstGeom prst="downArrow">
          <a:avLst>
            <a:gd name="adj1" fmla="val 55000"/>
            <a:gd name="adj2" fmla="val 45000"/>
          </a:avLst>
        </a:prstGeom>
        <a:gradFill rotWithShape="0">
          <a:gsLst>
            <a:gs pos="0">
              <a:srgbClr val="99FFB0"/>
            </a:gs>
            <a:gs pos="100000">
              <a:srgbClr val="CDFF96"/>
            </a:gs>
          </a:gsLst>
          <a:lin ang="5400000" scaled="1"/>
        </a:gra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chemeClr val="tx1"/>
            </a:solidFill>
            <a:latin typeface="+mn-lt"/>
            <a:ea typeface="Verdana" panose="020B0604030504040204" pitchFamily="34" charset="0"/>
          </a:endParaRPr>
        </a:p>
      </dsp:txBody>
      <dsp:txXfrm>
        <a:off x="10627388" y="3968922"/>
        <a:ext cx="342589" cy="4687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DF26B-92F7-483F-BA3E-B05D92FF31D0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45F00-E65D-4F23-A3E2-3F7380040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298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F09E8-4B2C-40F9-BAA6-9BC51A2A5EBD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B8004-423F-4D55-B662-535E7FFA64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674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B8004-423F-4D55-B662-535E7FFA64A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39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Вопрос 7: можем ли мы говорить о частичной реализации проекта в настоящее время?</a:t>
            </a:r>
          </a:p>
          <a:p>
            <a:r>
              <a:rPr lang="ru-RU" dirty="0" smtClean="0"/>
              <a:t>С уверенностью могу сказать, что да. Полным ходом</a:t>
            </a:r>
            <a:r>
              <a:rPr lang="ru-RU" baseline="0" dirty="0" smtClean="0"/>
              <a:t> идет работа творческой группы проекта и группы педагогов-руководителей медиапроектов обучающихся по разработке критериальной основы системы оценки, а это, пожалуй, самый сложный этап нашей работы. Проведена часть практико-ориентированных семинаров, впереди создание оценочных средств, корректировка нормативных документов и работа с учащимися по формированию их оценочных компетенций на основе технологии формирующего оценивания.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B8004-423F-4D55-B662-535E7FFA64A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530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Несомненно</a:t>
            </a:r>
            <a:r>
              <a:rPr lang="ru-RU" dirty="0" smtClean="0"/>
              <a:t>, да. На слайде приведены только два примера формулировок критериев и показателей, связанных с оценкой качества образования, например: одним из показателей качества индивидуальных проектов</a:t>
            </a:r>
            <a:r>
              <a:rPr lang="ru-RU" baseline="0" dirty="0" smtClean="0"/>
              <a:t> является показатель динамики вовлеченности обучающихся в выполнение медиапроектов и динамика положительных результатов выполнения проектов, а также их презентации на конкурсах, олимпиадах и фестивалях., критерий «кадровое обеспечение» характеризуется показателем численности педагогов, прошедших повышение квалификации по осуществлению руководства </a:t>
            </a:r>
            <a:r>
              <a:rPr lang="ru-RU" baseline="0" dirty="0" err="1" smtClean="0"/>
              <a:t>медиапроектами</a:t>
            </a:r>
            <a:r>
              <a:rPr lang="ru-RU" baseline="0" dirty="0" smtClean="0"/>
              <a:t> школьников и осуществляющих руководство </a:t>
            </a:r>
            <a:r>
              <a:rPr lang="ru-RU" baseline="0" dirty="0" err="1" smtClean="0"/>
              <a:t>медиапроектами</a:t>
            </a:r>
            <a:r>
              <a:rPr lang="ru-RU" baseline="0" dirty="0" smtClean="0"/>
              <a:t> обучающихся и т.д. также мы можем говорить о динамике достижений обучающихся по представлению медиапроектов обучающихся на конференциях и конкурсах, об удовлетворенности всех участников образовательных отношений условиями, созданными для выполнения медиапроектов и т.д.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B8004-423F-4D55-B662-535E7FFA64A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787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Вопрос 9:  На каком уровне находится вовлеченность учителей в </a:t>
            </a:r>
            <a:r>
              <a:rPr lang="ru-RU" dirty="0" smtClean="0"/>
              <a:t>работу по внедрению инновационного продукта? </a:t>
            </a:r>
            <a:endParaRPr lang="ru-RU" dirty="0" smtClean="0"/>
          </a:p>
          <a:p>
            <a:r>
              <a:rPr lang="ru-RU" dirty="0" smtClean="0"/>
              <a:t>На слайде приведен состав группы педагогов,</a:t>
            </a:r>
            <a:r>
              <a:rPr lang="ru-RU" baseline="0" dirty="0" smtClean="0"/>
              <a:t> вовлеченных в реализацию проекта, в нее входят как молодые педагоги, так и педагоги со стажем, а также кандидаты наук и аспиранты.  В нее также входят все руководители школьных методических объединений. В общей сложности в работу над проектом вовлечена третья часть всего педагогического коллектива.</a:t>
            </a:r>
          </a:p>
          <a:p>
            <a:r>
              <a:rPr lang="ru-RU" baseline="0" dirty="0" smtClean="0"/>
              <a:t>Вопрос 10: Есть ли </a:t>
            </a:r>
            <a:r>
              <a:rPr lang="ru-RU" baseline="0" dirty="0" smtClean="0"/>
              <a:t>социальные </a:t>
            </a:r>
            <a:r>
              <a:rPr lang="ru-RU" baseline="0" dirty="0" smtClean="0"/>
              <a:t>партнеры и какова их роль в </a:t>
            </a:r>
            <a:r>
              <a:rPr lang="ru-RU" baseline="0" dirty="0" smtClean="0"/>
              <a:t>работе по внедрению инновационного продукта?</a:t>
            </a:r>
            <a:endParaRPr lang="ru-RU" baseline="0" dirty="0" smtClean="0"/>
          </a:p>
          <a:p>
            <a:r>
              <a:rPr lang="ru-RU" baseline="0" dirty="0" smtClean="0"/>
              <a:t>Привлекая социальных партнеров к реализации проекта, мы преследовали две цели: чтобы у нашего проекта было научно-методическое обоснование, в этом нам оказывают помощь АППО и кафедра филологии РГПУ, вторая цель – профессиональная или скорее </a:t>
            </a:r>
            <a:r>
              <a:rPr lang="ru-RU" baseline="0" dirty="0" err="1" smtClean="0"/>
              <a:t>профориентационная</a:t>
            </a:r>
            <a:r>
              <a:rPr lang="ru-RU" baseline="0" dirty="0" smtClean="0"/>
              <a:t> составляющая для определения личностных, метапредметных и предметных результатов с точки зрения представителей профессий медиа среды. </a:t>
            </a:r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B8004-423F-4D55-B662-535E7FFA64A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01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Вопрос 11: каковы перспективы реализации нашего </a:t>
            </a:r>
            <a:r>
              <a:rPr lang="ru-RU" baseline="0" dirty="0" smtClean="0"/>
              <a:t>продукта? </a:t>
            </a:r>
            <a:r>
              <a:rPr lang="ru-RU" baseline="0" dirty="0" smtClean="0"/>
              <a:t>Предстоит еще доработать оценочные средства и апробировать их на практике. Затем проанализировать опыт нашей с вами работы </a:t>
            </a:r>
            <a:r>
              <a:rPr lang="ru-RU" baseline="0" dirty="0" smtClean="0"/>
              <a:t>и </a:t>
            </a:r>
            <a:r>
              <a:rPr lang="ru-RU" baseline="0" dirty="0" smtClean="0"/>
              <a:t>подготовить его к трансляции и диссеминации </a:t>
            </a:r>
            <a:r>
              <a:rPr lang="ru-RU" baseline="0" dirty="0" smtClean="0"/>
              <a:t>для </a:t>
            </a:r>
            <a:r>
              <a:rPr lang="ru-RU" baseline="0" dirty="0" smtClean="0"/>
              <a:t>коллег других образовательных учреждений.</a:t>
            </a:r>
          </a:p>
          <a:p>
            <a:r>
              <a:rPr lang="ru-RU" baseline="0" dirty="0" smtClean="0"/>
              <a:t>Вопрос 12: Можем ли мы уже на данном этапе говорить об </a:t>
            </a:r>
            <a:r>
              <a:rPr lang="ru-RU" baseline="0" dirty="0" smtClean="0"/>
              <a:t>успешном внедрении продукта? </a:t>
            </a:r>
            <a:endParaRPr lang="ru-RU" baseline="0" dirty="0" smtClean="0"/>
          </a:p>
          <a:p>
            <a:r>
              <a:rPr lang="ru-RU" baseline="0" dirty="0" smtClean="0"/>
              <a:t>Несомненно, </a:t>
            </a:r>
            <a:r>
              <a:rPr lang="ru-RU" baseline="0" dirty="0" smtClean="0"/>
              <a:t>продукт востребован </a:t>
            </a:r>
            <a:r>
              <a:rPr lang="ru-RU" baseline="0" dirty="0" smtClean="0"/>
              <a:t>у педагогов и обучающихся, т.к. его реализация создает условия для успешной разработки и выполнения медиапроектов, способствует повышению эффективности оценочной деятельности педагогов  и формирует оценочные компетенции обучающихся, в результате уже повышается количество обучающихся, вовлеченных в выполнение медиапроектов.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B8004-423F-4D55-B662-535E7FFA64A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984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Современный мир сложно представить без средств массовой коммуникации,</a:t>
            </a:r>
            <a:r>
              <a:rPr lang="ru-RU" baseline="0" dirty="0" smtClean="0"/>
              <a:t> т.е. без медиа средств.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Владимир Путин 26 марта 2022 года в ходе заседания наблюдательного совета АНО «Россия – страна возможностей» заявил: “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Медийная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составляющая приобрела очень важное, существенное значение в воспитании, в передаче знаний. Конечно, ее нужно использовать. Мы будем всячески этому способствовать... Развитие медиа среды остановить невозможно, поэтому ее нужно использовать”.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ct val="80000"/>
              <a:buFont typeface="Wingdings 3" charset="2"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Основанием нашего образовательного проекта является реализация в лицее грантового проекта «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МедиаБУМ–329 как инновационный формат медиапространства самореализации и профориентации обучающихся».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B8004-423F-4D55-B662-535E7FFA64A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431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B8004-423F-4D55-B662-535E7FFA64A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96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Разрабатываемая нами </a:t>
            </a:r>
            <a:r>
              <a:rPr lang="ru-RU" baseline="0" dirty="0" smtClean="0"/>
              <a:t>система оценки медиапроектов основывается на </a:t>
            </a:r>
            <a:r>
              <a:rPr lang="ru-RU" baseline="0" dirty="0" smtClean="0"/>
              <a:t>внутренней системе оценки качества образования. </a:t>
            </a:r>
            <a:endParaRPr lang="ru-RU" baseline="0" dirty="0" smtClean="0"/>
          </a:p>
          <a:p>
            <a:r>
              <a:rPr lang="ru-RU" baseline="0" dirty="0" smtClean="0"/>
              <a:t>Она </a:t>
            </a:r>
            <a:r>
              <a:rPr lang="ru-RU" baseline="0" dirty="0" smtClean="0"/>
              <a:t>представляет собой распределенную модель на основе интеграции внутренней и внешней оценки и </a:t>
            </a:r>
            <a:r>
              <a:rPr lang="ru-RU" baseline="0" dirty="0" err="1" smtClean="0"/>
              <a:t>реалиуется</a:t>
            </a:r>
            <a:r>
              <a:rPr lang="ru-RU" baseline="0" dirty="0" smtClean="0"/>
              <a:t> </a:t>
            </a:r>
            <a:r>
              <a:rPr lang="ru-RU" baseline="0" dirty="0" smtClean="0"/>
              <a:t>через совершенствование оценочной деятельности педагогов и оценочных компетенций обучающихся на основе освоения технологии формирующего оценивания как учителями, так и учениками.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B8004-423F-4D55-B662-535E7FFA64A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672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Современный мир трудно представить без медиа-средств массовой коммуникации, поэтому в основе разработки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внедрения нашего инновационного продукта лежит необходимость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целенаправленной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подготовки молодого поколения к жизни в условиях развивающегося информационного общества. На сегодняшний день эта подготовка тесно связана с освоением способов получения и передачи информации, развитием критического мышления с целью анализа контента средств массовой информации.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перечисленное входит в понятия «медиаграмотности» и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медиакомпетентности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 Медиаграмотность помогает человеку активно использовать возможности информационного поля телевидения, радио, видео, кинематографа, прессы, Интернета, помогает ему лучше понять язык медиакультуры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Модель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системы оценки медиапроектов школьников является одним из продуктов реализации проекта «МедиаБУМ-329», так как при реализации проекта были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выявлены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основных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проблемных фактора: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 необходимость внесения изменений в оценочные средства индивидуальных и групповых медиа проектов школьников; </a:t>
            </a:r>
            <a:endParaRPr lang="ru-RU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необходимость повышения уровня профессионализма педагогического коллектива при персонифицированном сопровождении индивидуальных и групповых медиапроектов школьников;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B8004-423F-4D55-B662-535E7FFA64A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476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Вопрос</a:t>
            </a:r>
            <a:r>
              <a:rPr lang="ru-RU" baseline="0" dirty="0" smtClean="0"/>
              <a:t> 3: в чем же все-таки </a:t>
            </a:r>
            <a:r>
              <a:rPr lang="ru-RU" baseline="0" dirty="0" err="1" smtClean="0"/>
              <a:t>инновационность</a:t>
            </a:r>
            <a:r>
              <a:rPr lang="ru-RU" baseline="0" dirty="0" smtClean="0"/>
              <a:t> нашего проекта? Есть ли аналоги?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одной стороны, следует отметить, что сегодня использование медиаресурсов в школьной практике – это общий тренд.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Школами создается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видеоконтент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проведения массовых мероприятий, знакомства родителей и общественности с образовательным потенциалом школы, - то, что сейчас принято называть «визиткой школы».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последнее время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медиаресурсы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все чаще стали использоваться в проектной деятельности. Медиапроект как форма достижения метапредметных результатов становится все более популярным.  В этом заключается актуальность нашего проекта.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Вторая черта нашего образовательного проекта – это включение в разработку материалов, помогающих учителю в работе 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медиаресурсами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в том числе, создающих базу для объективного оценивания школьных проектов, имеющих в своей основе мультимедийную основу.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Санкт-Петербурге проводятся различные олимпиады и конкурсы, которые подразумевают выполнение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медиапроектов обучающихся, некоторые из них вы видите на экране, например: дистанционная олимпиада по культуре и искусству Санкт-Петербурга, а также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разработки СПб Гуманитарного университета профсоюзов.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первом случае в работе коллег нас,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прежде всего,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интересовали возможности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критериального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оценивания метапредметных результатов при выполнении медиа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проектов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втором случае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 заинтересовали подходы к образовательным возможностям мультимедийной среды.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СПб ГУП создал методически полезный материал, который, в случае необходимости, можно взять за основу собственных разработок.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Однако следует заметить, что аналогов разработки модели системы оценки медиапроектов обучающихся в подобном варианте нами не выявлено.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B8004-423F-4D55-B662-535E7FFA64A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935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Используя н стартовом этапе опыт наших коллег, мы двигаемся в собственном направлении.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Во-первых, направляем творческую и образовательную инициативу школьников на развитие цифровых навыков и осмысление перспектив собственной профессиональной деятельности.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Во-вторых, разрабатываем основу для подготовки педагогов к работе с обучающимися, создающими школьные текущие и итоговые проекты в формате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медиаконтента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готовим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критериальную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базу для комплексного оценивания медиапроектов школьников.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B8004-423F-4D55-B662-535E7FFA64A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956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Вопрос 5: каковы этапы</a:t>
            </a:r>
            <a:r>
              <a:rPr lang="ru-RU" baseline="0" dirty="0" smtClean="0"/>
              <a:t> реализации проекта?</a:t>
            </a:r>
          </a:p>
          <a:p>
            <a:r>
              <a:rPr lang="ru-RU" baseline="0" dirty="0" smtClean="0"/>
              <a:t>Реализация проекта рассчитаны на полтора года, этапы вы видите на экране. Но всегда возможно внесение корректировок.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B8004-423F-4D55-B662-535E7FFA64A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058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Вопрос 6: каковы механизмы реализации проекта? </a:t>
            </a:r>
          </a:p>
          <a:p>
            <a:r>
              <a:rPr lang="ru-RU" dirty="0" smtClean="0"/>
              <a:t>Подробно механизм представлен на слайде, если кратко, то :разработка системы оценки, обучение педагогов и обучающихся, управление</a:t>
            </a:r>
            <a:r>
              <a:rPr lang="ru-RU" baseline="0" dirty="0" smtClean="0"/>
              <a:t> проектом осуществляет творческая группа во главе с научным руководителем, опыт, полученный в ходе проекта, будет представлен в открытом доступе через сеть Интернет и диссеминацию опыта работы над проектом.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B8004-423F-4D55-B662-535E7FFA64A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6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458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646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232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673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529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237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69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455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91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0437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881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5297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803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542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715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427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747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256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2481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8011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686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089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6427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569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6021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599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3611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729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565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6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730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6687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62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807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23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443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1547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2989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7951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3586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7886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7351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7104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153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8275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3383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7959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8621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7478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3802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5951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9355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0544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3929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006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0330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6851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1850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0593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6903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2326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541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559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55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049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19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501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09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CAF3D-B09E-4DB1-9A38-DD9C6B98931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997CC-FF2A-40C1-A0BD-A2451EF6C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76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9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33.png"/><Relationship Id="rId9" Type="http://schemas.microsoft.com/office/2007/relationships/diagramDrawing" Target="../diagrams/drawing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3.png"/><Relationship Id="rId4" Type="http://schemas.openxmlformats.org/officeDocument/2006/relationships/image" Target="../media/image35.png"/><Relationship Id="rId9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chart" Target="../charts/chart1.xm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microsoft.com/office/2007/relationships/hdphoto" Target="../media/hdphoto1.wdp"/><Relationship Id="rId4" Type="http://schemas.openxmlformats.org/officeDocument/2006/relationships/image" Target="../media/image43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9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diagramData" Target="../diagrams/data1.xml"/><Relationship Id="rId5" Type="http://schemas.microsoft.com/office/2007/relationships/hdphoto" Target="../media/hdphoto1.wdp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diagramColors" Target="../diagrams/colors2.xml"/><Relationship Id="rId18" Type="http://schemas.openxmlformats.org/officeDocument/2006/relationships/image" Target="../media/image18.png"/><Relationship Id="rId26" Type="http://schemas.openxmlformats.org/officeDocument/2006/relationships/image" Target="../media/image24.png"/><Relationship Id="rId3" Type="http://schemas.openxmlformats.org/officeDocument/2006/relationships/image" Target="../media/image9.jpeg"/><Relationship Id="rId21" Type="http://schemas.openxmlformats.org/officeDocument/2006/relationships/image" Target="../media/image20.png"/><Relationship Id="rId7" Type="http://schemas.openxmlformats.org/officeDocument/2006/relationships/image" Target="../media/image12.png"/><Relationship Id="rId12" Type="http://schemas.openxmlformats.org/officeDocument/2006/relationships/diagramQuickStyle" Target="../diagrams/quickStyle2.xml"/><Relationship Id="rId17" Type="http://schemas.openxmlformats.org/officeDocument/2006/relationships/image" Target="../media/image17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jpeg"/><Relationship Id="rId20" Type="http://schemas.openxmlformats.org/officeDocument/2006/relationships/image" Target="../media/image19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diagramLayout" Target="../diagrams/layout2.xml"/><Relationship Id="rId24" Type="http://schemas.openxmlformats.org/officeDocument/2006/relationships/image" Target="../media/image22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diagramData" Target="../diagrams/data2.xml"/><Relationship Id="rId19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14.jpeg"/><Relationship Id="rId14" Type="http://schemas.microsoft.com/office/2007/relationships/diagramDrawing" Target="../diagrams/drawing2.xml"/><Relationship Id="rId22" Type="http://schemas.microsoft.com/office/2007/relationships/hdphoto" Target="../media/hdphoto3.wdp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9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microsoft.com/office/2007/relationships/hdphoto" Target="../media/hdphoto1.wdp"/><Relationship Id="rId4" Type="http://schemas.openxmlformats.org/officeDocument/2006/relationships/diagramLayout" Target="../diagrams/layout3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3"/>
          <p:cNvSpPr txBox="1">
            <a:spLocks/>
          </p:cNvSpPr>
          <p:nvPr/>
        </p:nvSpPr>
        <p:spPr>
          <a:xfrm>
            <a:off x="1672271" y="2362149"/>
            <a:ext cx="9369972" cy="2398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6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26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89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51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314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77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44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50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0"/>
              </a:spcBef>
              <a:buClr>
                <a:srgbClr val="5B9BD5"/>
              </a:buClr>
            </a:pPr>
            <a:r>
              <a:rPr lang="ru-RU" sz="4800" b="1" dirty="0" smtClean="0"/>
              <a:t>Модель системы оценки медиапроектов обучающихся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Заголовок 7"/>
          <p:cNvSpPr txBox="1">
            <a:spLocks/>
          </p:cNvSpPr>
          <p:nvPr/>
        </p:nvSpPr>
        <p:spPr>
          <a:xfrm>
            <a:off x="1506583" y="1759493"/>
            <a:ext cx="9701349" cy="28724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Текст 3"/>
          <p:cNvSpPr txBox="1">
            <a:spLocks/>
          </p:cNvSpPr>
          <p:nvPr/>
        </p:nvSpPr>
        <p:spPr>
          <a:xfrm>
            <a:off x="4834452" y="5477256"/>
            <a:ext cx="7177548" cy="1075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6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26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89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51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314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77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44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50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b="1" dirty="0" smtClean="0"/>
              <a:t>Номинация </a:t>
            </a:r>
            <a:r>
              <a:rPr lang="ru-RU" sz="2000" b="1" dirty="0" smtClean="0"/>
              <a:t>«Инновации в области работы </a:t>
            </a:r>
            <a:br>
              <a:rPr lang="ru-RU" sz="2000" b="1" dirty="0" smtClean="0"/>
            </a:br>
            <a:r>
              <a:rPr lang="ru-RU" sz="2000" b="1" dirty="0" smtClean="0"/>
              <a:t>с одаренными детьми»</a:t>
            </a:r>
            <a:endParaRPr lang="ru-RU" sz="2000" b="1" dirty="0" smtClean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80000" y="167976"/>
            <a:ext cx="10291438" cy="120936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Государственное бюджетное общеобразовательное учреждение</a:t>
            </a:r>
            <a:b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Лицей № 329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Невского района Санкт-Петербурга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371C02ED-45B9-4172-8A26-4863CC913B83}"/>
              </a:ext>
            </a:extLst>
          </p:cNvPr>
          <p:cNvGrpSpPr/>
          <p:nvPr/>
        </p:nvGrpSpPr>
        <p:grpSpPr>
          <a:xfrm>
            <a:off x="180000" y="180000"/>
            <a:ext cx="1800000" cy="1800000"/>
            <a:chOff x="180000" y="180000"/>
            <a:chExt cx="1800000" cy="1800000"/>
          </a:xfrm>
        </p:grpSpPr>
        <p:pic>
          <p:nvPicPr>
            <p:cNvPr id="3" name="Рисунок 2">
              <a:extLst>
                <a:ext uri="{FF2B5EF4-FFF2-40B4-BE49-F238E27FC236}">
                  <a16:creationId xmlns="" xmlns:a16="http://schemas.microsoft.com/office/drawing/2014/main" id="{F3D34E48-5573-42A4-A82D-8EB69DC5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180000"/>
              <a:ext cx="1800000" cy="1800000"/>
            </a:xfrm>
            <a:prstGeom prst="ellipse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="" xmlns:a16="http://schemas.microsoft.com/office/drawing/2014/main" id="{61FCDFD5-49ED-4411-BEAD-718B7B781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3025" y1="21478" x2="33025" y2="21478"/>
                          <a14:foregroundMark x1="44573" y1="17090" x2="44573" y2="17090"/>
                          <a14:foregroundMark x1="54503" y1="15012" x2="54503" y2="150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180000"/>
              <a:ext cx="1800000" cy="18000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457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7"/>
          <p:cNvSpPr txBox="1">
            <a:spLocks/>
          </p:cNvSpPr>
          <p:nvPr/>
        </p:nvSpPr>
        <p:spPr>
          <a:xfrm>
            <a:off x="4210987" y="2244361"/>
            <a:ext cx="916648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46DF3C8B-BFE7-48B5-872C-69D3937A3151}"/>
              </a:ext>
            </a:extLst>
          </p:cNvPr>
          <p:cNvGrpSpPr/>
          <p:nvPr/>
        </p:nvGrpSpPr>
        <p:grpSpPr>
          <a:xfrm>
            <a:off x="11207147" y="86680"/>
            <a:ext cx="900000" cy="900000"/>
            <a:chOff x="180000" y="180000"/>
            <a:chExt cx="1800000" cy="1800000"/>
          </a:xfrm>
        </p:grpSpPr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3CAA8F59-FC41-4986-80FB-80E5D229C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180000"/>
              <a:ext cx="1800000" cy="1800000"/>
            </a:xfrm>
            <a:prstGeom prst="ellipse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992CB49E-F7E6-49E0-9164-0015F9440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180000"/>
              <a:ext cx="1800000" cy="1800000"/>
            </a:xfrm>
            <a:prstGeom prst="ellipse">
              <a:avLst/>
            </a:prstGeom>
          </p:spPr>
        </p:pic>
      </p:grpSp>
      <p:sp>
        <p:nvSpPr>
          <p:cNvPr id="9" name="Заголовок 4">
            <a:extLst>
              <a:ext uri="{FF2B5EF4-FFF2-40B4-BE49-F238E27FC236}">
                <a16:creationId xmlns="" xmlns:a16="http://schemas.microsoft.com/office/drawing/2014/main" id="{58A62D6B-05F8-4346-A77A-86D26445C47A}"/>
              </a:ext>
            </a:extLst>
          </p:cNvPr>
          <p:cNvSpPr txBox="1">
            <a:spLocks/>
          </p:cNvSpPr>
          <p:nvPr/>
        </p:nvSpPr>
        <p:spPr>
          <a:xfrm>
            <a:off x="455134" y="20640"/>
            <a:ext cx="11281732" cy="1036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Механизм реализации</a:t>
            </a:r>
          </a:p>
        </p:txBody>
      </p:sp>
      <p:graphicFrame>
        <p:nvGraphicFramePr>
          <p:cNvPr id="10" name="Объект 4">
            <a:extLst>
              <a:ext uri="{FF2B5EF4-FFF2-40B4-BE49-F238E27FC236}">
                <a16:creationId xmlns="" xmlns:a16="http://schemas.microsoft.com/office/drawing/2014/main" id="{57A9EFA4-56F9-43FA-9BBF-514251B4F2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6173651"/>
              </p:ext>
            </p:extLst>
          </p:nvPr>
        </p:nvGraphicFramePr>
        <p:xfrm>
          <a:off x="202033" y="1290320"/>
          <a:ext cx="11787934" cy="5323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17924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EAF4C7-0019-BD5C-3DC8-37D798A04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495"/>
            <a:ext cx="10515600" cy="869336"/>
          </a:xfrm>
        </p:spPr>
        <p:txBody>
          <a:bodyPr/>
          <a:lstStyle/>
          <a:p>
            <a:pPr algn="ctr"/>
            <a:r>
              <a:rPr lang="ru-RU" dirty="0" smtClean="0"/>
              <a:t>Дорожная </a:t>
            </a:r>
            <a:r>
              <a:rPr lang="ru-RU" dirty="0" smtClean="0"/>
              <a:t>карта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13" y="780871"/>
            <a:ext cx="4157533" cy="18708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r="36886" b="-182"/>
          <a:stretch/>
        </p:blipFill>
        <p:spPr>
          <a:xfrm>
            <a:off x="7087478" y="666722"/>
            <a:ext cx="4940044" cy="35408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8152" y="1891357"/>
            <a:ext cx="6041942" cy="21182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9346" y="3004457"/>
            <a:ext cx="3208176" cy="24061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t="39409" r="190"/>
          <a:stretch/>
        </p:blipFill>
        <p:spPr>
          <a:xfrm>
            <a:off x="273013" y="4167064"/>
            <a:ext cx="2496397" cy="20193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7112" y="2809248"/>
            <a:ext cx="5177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Внутрикорпоративное повышение квалификации  </a:t>
            </a:r>
            <a:br>
              <a:rPr lang="ru-RU" dirty="0" smtClean="0"/>
            </a:br>
            <a:r>
              <a:rPr lang="ru-RU" dirty="0" smtClean="0"/>
              <a:t>педагогов – серия семинаров и образовательных </a:t>
            </a:r>
            <a:br>
              <a:rPr lang="ru-RU" dirty="0" smtClean="0"/>
            </a:br>
            <a:r>
              <a:rPr lang="ru-RU" dirty="0" smtClean="0"/>
              <a:t>интенсивов для руководителей МО и </a:t>
            </a:r>
            <a:br>
              <a:rPr lang="ru-RU" dirty="0" smtClean="0"/>
            </a:br>
            <a:r>
              <a:rPr lang="ru-RU" dirty="0" smtClean="0"/>
              <a:t>кураторов медиа проектов</a:t>
            </a:r>
            <a:endParaRPr lang="ru-RU" dirty="0"/>
          </a:p>
        </p:txBody>
      </p:sp>
      <p:sp>
        <p:nvSpPr>
          <p:cNvPr id="15" name="Выгнутая вниз стрелка 14"/>
          <p:cNvSpPr/>
          <p:nvPr/>
        </p:nvSpPr>
        <p:spPr>
          <a:xfrm rot="676835">
            <a:off x="2970953" y="4380607"/>
            <a:ext cx="4274799" cy="695576"/>
          </a:xfrm>
          <a:prstGeom prst="curvedUpArrow">
            <a:avLst>
              <a:gd name="adj1" fmla="val 25000"/>
              <a:gd name="adj2" fmla="val 52017"/>
              <a:gd name="adj3" fmla="val 400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03369" y="5480821"/>
            <a:ext cx="4543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Разработка и апробация оценочных средств</a:t>
            </a:r>
            <a:br>
              <a:rPr lang="ru-RU" dirty="0" smtClean="0"/>
            </a:br>
            <a:r>
              <a:rPr lang="ru-RU" dirty="0" smtClean="0"/>
              <a:t>медиапроектов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t="30777"/>
          <a:stretch/>
        </p:blipFill>
        <p:spPr>
          <a:xfrm>
            <a:off x="3178334" y="4390566"/>
            <a:ext cx="2210286" cy="2040046"/>
          </a:xfrm>
          <a:prstGeom prst="rect">
            <a:avLst/>
          </a:prstGeom>
        </p:spPr>
      </p:pic>
      <p:sp>
        <p:nvSpPr>
          <p:cNvPr id="17" name="Выгнутая вниз стрелка 16"/>
          <p:cNvSpPr/>
          <p:nvPr/>
        </p:nvSpPr>
        <p:spPr>
          <a:xfrm rot="676835">
            <a:off x="5692797" y="5804709"/>
            <a:ext cx="4274799" cy="695576"/>
          </a:xfrm>
          <a:prstGeom prst="curvedUpArrow">
            <a:avLst>
              <a:gd name="adj1" fmla="val 25000"/>
              <a:gd name="adj2" fmla="val 52017"/>
              <a:gd name="adj3" fmla="val 400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01873" y="4189259"/>
            <a:ext cx="2909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Разработка критериальной </a:t>
            </a:r>
          </a:p>
          <a:p>
            <a:r>
              <a:rPr lang="ru-RU" dirty="0" smtClean="0"/>
              <a:t>основы оценочных средств</a:t>
            </a:r>
            <a:endParaRPr lang="ru-RU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46DF3C8B-BFE7-48B5-872C-69D3937A3151}"/>
              </a:ext>
            </a:extLst>
          </p:cNvPr>
          <p:cNvGrpSpPr/>
          <p:nvPr/>
        </p:nvGrpSpPr>
        <p:grpSpPr>
          <a:xfrm>
            <a:off x="11207147" y="86680"/>
            <a:ext cx="900000" cy="900000"/>
            <a:chOff x="180000" y="180000"/>
            <a:chExt cx="1800000" cy="1800000"/>
          </a:xfrm>
        </p:grpSpPr>
        <p:pic>
          <p:nvPicPr>
            <p:cNvPr id="20" name="Рисунок 19">
              <a:extLst>
                <a:ext uri="{FF2B5EF4-FFF2-40B4-BE49-F238E27FC236}">
                  <a16:creationId xmlns="" xmlns:a16="http://schemas.microsoft.com/office/drawing/2014/main" id="{3CAA8F59-FC41-4986-80FB-80E5D229C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180000"/>
              <a:ext cx="1800000" cy="1800000"/>
            </a:xfrm>
            <a:prstGeom prst="ellipse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="" xmlns:a16="http://schemas.microsoft.com/office/drawing/2014/main" id="{992CB49E-F7E6-49E0-9164-0015F9440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33025" y1="21478" x2="33025" y2="21478"/>
                          <a14:foregroundMark x1="44573" y1="17090" x2="44573" y2="17090"/>
                          <a14:foregroundMark x1="54503" y1="15012" x2="54503" y2="150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180000"/>
              <a:ext cx="1800000" cy="18000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175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EAF4C7-0019-BD5C-3DC8-37D798A04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52" y="169960"/>
            <a:ext cx="10515600" cy="869336"/>
          </a:xfrm>
        </p:spPr>
        <p:txBody>
          <a:bodyPr/>
          <a:lstStyle/>
          <a:p>
            <a:pPr algn="r"/>
            <a:r>
              <a:rPr lang="ru-RU" dirty="0" smtClean="0"/>
              <a:t>ВСОКО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92" y="166982"/>
            <a:ext cx="5905713" cy="32200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8759" y="1061192"/>
            <a:ext cx="51017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«Динамика достижений» – доля/% обучающихся, </a:t>
            </a:r>
            <a:br>
              <a:rPr lang="ru-RU" dirty="0" smtClean="0"/>
            </a:br>
            <a:r>
              <a:rPr lang="ru-RU" dirty="0" smtClean="0"/>
              <a:t>вовлеченных  в выполнение медиапроектов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162" t="2648" b="4460"/>
          <a:stretch/>
        </p:blipFill>
        <p:spPr>
          <a:xfrm>
            <a:off x="1259632" y="1911610"/>
            <a:ext cx="10429799" cy="238863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7992" y="4416340"/>
            <a:ext cx="33996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«Кадровое обеспечение» –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Численность/удельный вес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численности </a:t>
            </a:r>
            <a:r>
              <a:rPr lang="ru-RU" dirty="0"/>
              <a:t>педагогических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работников</a:t>
            </a:r>
            <a:r>
              <a:rPr lang="ru-RU" dirty="0"/>
              <a:t>, повысивших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квалификацию </a:t>
            </a:r>
            <a:r>
              <a:rPr lang="ru-RU" dirty="0"/>
              <a:t>по направлению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осуществления </a:t>
            </a:r>
            <a:r>
              <a:rPr lang="ru-RU" dirty="0"/>
              <a:t>руководства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выполнения  медиапроектов </a:t>
            </a:r>
            <a:br>
              <a:rPr lang="ru-RU" dirty="0" smtClean="0"/>
            </a:br>
            <a:r>
              <a:rPr lang="ru-RU" dirty="0" smtClean="0"/>
              <a:t>обучающимися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841" r="8484" b="1872"/>
          <a:stretch/>
        </p:blipFill>
        <p:spPr>
          <a:xfrm>
            <a:off x="3517641" y="4434840"/>
            <a:ext cx="8552439" cy="2139696"/>
          </a:xfrm>
          <a:prstGeom prst="rect">
            <a:avLst/>
          </a:prstGeom>
          <a:ln>
            <a:solidFill>
              <a:srgbClr val="002060"/>
            </a:solidFill>
          </a:ln>
        </p:spPr>
      </p:pic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46DF3C8B-BFE7-48B5-872C-69D3937A3151}"/>
              </a:ext>
            </a:extLst>
          </p:cNvPr>
          <p:cNvGrpSpPr/>
          <p:nvPr/>
        </p:nvGrpSpPr>
        <p:grpSpPr>
          <a:xfrm>
            <a:off x="11207147" y="86680"/>
            <a:ext cx="900000" cy="900000"/>
            <a:chOff x="180000" y="180000"/>
            <a:chExt cx="1800000" cy="1800000"/>
          </a:xfrm>
        </p:grpSpPr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3CAA8F59-FC41-4986-80FB-80E5D229C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180000"/>
              <a:ext cx="1800000" cy="1800000"/>
            </a:xfrm>
            <a:prstGeom prst="ellipse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992CB49E-F7E6-49E0-9164-0015F9440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33025" y1="21478" x2="33025" y2="21478"/>
                          <a14:foregroundMark x1="44573" y1="17090" x2="44573" y2="17090"/>
                          <a14:foregroundMark x1="54503" y1="15012" x2="54503" y2="150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180000"/>
              <a:ext cx="1800000" cy="18000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803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00" y="211229"/>
            <a:ext cx="10515600" cy="1325563"/>
          </a:xfrm>
        </p:spPr>
        <p:txBody>
          <a:bodyPr/>
          <a:lstStyle/>
          <a:p>
            <a:r>
              <a:rPr lang="ru-RU" dirty="0" smtClean="0"/>
              <a:t>Статистические данные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/>
              <a:t>Вовлеченность сотрудников</a:t>
            </a:r>
          </a:p>
          <a:p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6718999" y="878206"/>
            <a:ext cx="5183188" cy="823912"/>
          </a:xfrm>
        </p:spPr>
        <p:txBody>
          <a:bodyPr/>
          <a:lstStyle/>
          <a:p>
            <a:pPr algn="r"/>
            <a:r>
              <a:rPr lang="ru-RU" dirty="0"/>
              <a:t>Социальное партнерство</a:t>
            </a:r>
          </a:p>
          <a:p>
            <a:pPr algn="r"/>
            <a:endParaRPr lang="ru-RU" dirty="0"/>
          </a:p>
        </p:txBody>
      </p:sp>
      <p:graphicFrame>
        <p:nvGraphicFramePr>
          <p:cNvPr id="20" name="Объект 19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677811019"/>
              </p:ext>
            </p:extLst>
          </p:nvPr>
        </p:nvGraphicFramePr>
        <p:xfrm>
          <a:off x="118364" y="1975104"/>
          <a:ext cx="6145276" cy="4635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E06081DC-9D10-40E2-9851-AAB8FBAB5B03}"/>
              </a:ext>
            </a:extLst>
          </p:cNvPr>
          <p:cNvSpPr/>
          <p:nvPr/>
        </p:nvSpPr>
        <p:spPr>
          <a:xfrm>
            <a:off x="6137690" y="1244880"/>
            <a:ext cx="2790000" cy="1620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lang="ru-RU" sz="1600" dirty="0">
              <a:solidFill>
                <a:prstClr val="black"/>
              </a:solidFill>
            </a:endParaRPr>
          </a:p>
          <a:p>
            <a:pPr lvl="0" algn="ctr">
              <a:defRPr/>
            </a:pPr>
            <a:endParaRPr lang="ru-RU" sz="1600" dirty="0">
              <a:solidFill>
                <a:prstClr val="black"/>
              </a:solidFill>
            </a:endParaRPr>
          </a:p>
          <a:p>
            <a:pPr lvl="0" algn="ctr">
              <a:defRPr/>
            </a:pPr>
            <a:endParaRPr lang="ru-RU" sz="1600" dirty="0">
              <a:solidFill>
                <a:prstClr val="black"/>
              </a:solidFill>
            </a:endParaRPr>
          </a:p>
          <a:p>
            <a:pPr lvl="0" algn="ctr">
              <a:defRPr/>
            </a:pPr>
            <a:endParaRPr lang="ru-RU" sz="1600" dirty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ru-RU" sz="1600" dirty="0">
                <a:solidFill>
                  <a:prstClr val="black"/>
                </a:solidFill>
              </a:rPr>
              <a:t>ГБУ ДПО</a:t>
            </a:r>
          </a:p>
          <a:p>
            <a:pPr lvl="0" algn="ctr">
              <a:defRPr/>
            </a:pPr>
            <a:r>
              <a:rPr lang="ru-RU" sz="1600" dirty="0">
                <a:solidFill>
                  <a:prstClr val="black"/>
                </a:solidFill>
              </a:rPr>
              <a:t>СПб </a:t>
            </a:r>
            <a:r>
              <a:rPr lang="ru-RU" sz="1600" dirty="0" smtClean="0">
                <a:solidFill>
                  <a:prstClr val="black"/>
                </a:solidFill>
              </a:rPr>
              <a:t>АППО им. К.Д. Ушинского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92B68F99-C0DB-4C58-83F5-357D9A9E15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87" t="3312" r="25124" b="32060"/>
          <a:stretch/>
        </p:blipFill>
        <p:spPr>
          <a:xfrm>
            <a:off x="6889767" y="1370967"/>
            <a:ext cx="1286475" cy="72000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E06081DC-9D10-40E2-9851-AAB8FBAB5B03}"/>
              </a:ext>
            </a:extLst>
          </p:cNvPr>
          <p:cNvSpPr/>
          <p:nvPr/>
        </p:nvSpPr>
        <p:spPr>
          <a:xfrm>
            <a:off x="8879553" y="1658004"/>
            <a:ext cx="2790000" cy="1620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lang="ru-RU" sz="1600" dirty="0">
              <a:solidFill>
                <a:prstClr val="black"/>
              </a:solidFill>
            </a:endParaRPr>
          </a:p>
          <a:p>
            <a:pPr lvl="0" algn="ctr">
              <a:defRPr/>
            </a:pPr>
            <a:endParaRPr lang="ru-RU" sz="1600" dirty="0">
              <a:solidFill>
                <a:prstClr val="black"/>
              </a:solidFill>
            </a:endParaRPr>
          </a:p>
          <a:p>
            <a:pPr lvl="0" algn="ctr">
              <a:defRPr/>
            </a:pPr>
            <a:endParaRPr lang="ru-RU" sz="1600" dirty="0">
              <a:solidFill>
                <a:prstClr val="black"/>
              </a:solidFill>
            </a:endParaRPr>
          </a:p>
          <a:p>
            <a:pPr lvl="0" algn="ctr">
              <a:defRPr/>
            </a:pPr>
            <a:endParaRPr lang="ru-RU" sz="1600" dirty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РГПУ</a:t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им. А.И. Герцена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E06081DC-9D10-40E2-9851-AAB8FBAB5B03}"/>
              </a:ext>
            </a:extLst>
          </p:cNvPr>
          <p:cNvSpPr/>
          <p:nvPr/>
        </p:nvSpPr>
        <p:spPr>
          <a:xfrm>
            <a:off x="6527419" y="3784842"/>
            <a:ext cx="2790000" cy="1620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lang="ru-RU" sz="1600" dirty="0">
              <a:solidFill>
                <a:prstClr val="black"/>
              </a:solidFill>
            </a:endParaRPr>
          </a:p>
          <a:p>
            <a:pPr lvl="0" algn="ctr">
              <a:defRPr/>
            </a:pPr>
            <a:endParaRPr lang="ru-RU" sz="1600" dirty="0">
              <a:solidFill>
                <a:prstClr val="black"/>
              </a:solidFill>
            </a:endParaRPr>
          </a:p>
          <a:p>
            <a:pPr lvl="0" algn="ctr">
              <a:defRPr/>
            </a:pPr>
            <a:endParaRPr lang="ru-RU" sz="1600" dirty="0">
              <a:solidFill>
                <a:prstClr val="black"/>
              </a:solidFill>
            </a:endParaRPr>
          </a:p>
          <a:p>
            <a:pPr lvl="0" algn="ctr">
              <a:defRPr/>
            </a:pPr>
            <a:endParaRPr lang="ru-RU" sz="1600" dirty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Студия-</a:t>
            </a:r>
            <a:r>
              <a:rPr lang="ru-RU" sz="1600" dirty="0" err="1" smtClean="0">
                <a:solidFill>
                  <a:prstClr val="black"/>
                </a:solidFill>
              </a:rPr>
              <a:t>продакшн</a:t>
            </a:r>
            <a:r>
              <a:rPr lang="ru-RU" sz="1600" dirty="0" smtClean="0">
                <a:solidFill>
                  <a:prstClr val="black"/>
                </a:solidFill>
              </a:rPr>
              <a:t/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А</a:t>
            </a:r>
            <a:r>
              <a:rPr lang="en-US" sz="1600" dirty="0" smtClean="0">
                <a:solidFill>
                  <a:prstClr val="black"/>
                </a:solidFill>
              </a:rPr>
              <a:t>’</a:t>
            </a:r>
            <a:r>
              <a:rPr lang="ru-RU" sz="1600" dirty="0" smtClean="0">
                <a:solidFill>
                  <a:prstClr val="black"/>
                </a:solidFill>
              </a:rPr>
              <a:t>Реал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1" y="4060546"/>
            <a:ext cx="2524056" cy="55331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4368" y="1769311"/>
            <a:ext cx="896112" cy="896112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E06081DC-9D10-40E2-9851-AAB8FBAB5B03}"/>
              </a:ext>
            </a:extLst>
          </p:cNvPr>
          <p:cNvSpPr/>
          <p:nvPr/>
        </p:nvSpPr>
        <p:spPr>
          <a:xfrm>
            <a:off x="9112187" y="4646686"/>
            <a:ext cx="2790000" cy="1620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lang="ru-RU" sz="1600" dirty="0">
              <a:solidFill>
                <a:prstClr val="black"/>
              </a:solidFill>
            </a:endParaRPr>
          </a:p>
          <a:p>
            <a:pPr lvl="0" algn="ctr">
              <a:defRPr/>
            </a:pPr>
            <a:endParaRPr lang="ru-RU" sz="1600" dirty="0">
              <a:solidFill>
                <a:prstClr val="black"/>
              </a:solidFill>
            </a:endParaRPr>
          </a:p>
          <a:p>
            <a:pPr lvl="0" algn="ctr">
              <a:defRPr/>
            </a:pPr>
            <a:endParaRPr lang="ru-RU" sz="1600" dirty="0">
              <a:solidFill>
                <a:prstClr val="black"/>
              </a:solidFill>
            </a:endParaRPr>
          </a:p>
          <a:p>
            <a:pPr lvl="0" algn="ctr">
              <a:defRPr/>
            </a:pPr>
            <a:endParaRPr lang="ru-RU" sz="1600" dirty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Ассоциация специалистов медиаобразования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5062" y="4763176"/>
            <a:ext cx="704860" cy="79032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964756" y="3362077"/>
            <a:ext cx="370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Научно-методическое обоснование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6245432" y="6326226"/>
            <a:ext cx="3442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Профессиональное обоснование</a:t>
            </a:r>
            <a:endParaRPr lang="ru-RU" dirty="0"/>
          </a:p>
        </p:txBody>
      </p:sp>
      <p:grpSp>
        <p:nvGrpSpPr>
          <p:cNvPr id="33" name="Группа 32">
            <a:extLst>
              <a:ext uri="{FF2B5EF4-FFF2-40B4-BE49-F238E27FC236}">
                <a16:creationId xmlns="" xmlns:a16="http://schemas.microsoft.com/office/drawing/2014/main" id="{46DF3C8B-BFE7-48B5-872C-69D3937A3151}"/>
              </a:ext>
            </a:extLst>
          </p:cNvPr>
          <p:cNvGrpSpPr/>
          <p:nvPr/>
        </p:nvGrpSpPr>
        <p:grpSpPr>
          <a:xfrm>
            <a:off x="11207147" y="86680"/>
            <a:ext cx="900000" cy="900000"/>
            <a:chOff x="180000" y="180000"/>
            <a:chExt cx="1800000" cy="1800000"/>
          </a:xfrm>
        </p:grpSpPr>
        <p:pic>
          <p:nvPicPr>
            <p:cNvPr id="34" name="Рисунок 33">
              <a:extLst>
                <a:ext uri="{FF2B5EF4-FFF2-40B4-BE49-F238E27FC236}">
                  <a16:creationId xmlns="" xmlns:a16="http://schemas.microsoft.com/office/drawing/2014/main" id="{3CAA8F59-FC41-4986-80FB-80E5D229C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180000"/>
              <a:ext cx="1800000" cy="1800000"/>
            </a:xfrm>
            <a:prstGeom prst="ellipse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="" xmlns:a16="http://schemas.microsoft.com/office/drawing/2014/main" id="{992CB49E-F7E6-49E0-9164-0015F9440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33025" y1="21478" x2="33025" y2="21478"/>
                          <a14:foregroundMark x1="44573" y1="17090" x2="44573" y2="17090"/>
                          <a14:foregroundMark x1="54503" y1="15012" x2="54503" y2="150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180000"/>
              <a:ext cx="1800000" cy="18000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545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00" y="211229"/>
            <a:ext cx="10515600" cy="1325563"/>
          </a:xfrm>
        </p:spPr>
        <p:txBody>
          <a:bodyPr/>
          <a:lstStyle/>
          <a:p>
            <a:r>
              <a:rPr lang="ru-RU" dirty="0" smtClean="0"/>
              <a:t>Перспективы и оценка проекта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82" y="1337501"/>
            <a:ext cx="4257837" cy="1916027"/>
          </a:xfr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7481" y="3968493"/>
            <a:ext cx="1350013" cy="161552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4091" y="4038547"/>
            <a:ext cx="2304256" cy="1640909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="" xmlns:a16="http://schemas.microsoft.com/office/drawing/2014/main" id="{3913F1DE-1083-4994-9E72-BD52D8C8C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166795" y="4893465"/>
            <a:ext cx="2640293" cy="145992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5331" y="2211115"/>
            <a:ext cx="2769007" cy="1557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750" y="3752667"/>
            <a:ext cx="3467633" cy="2600725"/>
          </a:xfrm>
          <a:prstGeom prst="rect">
            <a:avLst/>
          </a:prstGeom>
        </p:spPr>
      </p:pic>
      <p:pic>
        <p:nvPicPr>
          <p:cNvPr id="1026" name="Picture 2" descr="https://sun9-50.userapi.com/impg/dTzgxIkWI3SHpTQwdWtCqeVOL6kAdvnJAWfRrA/x49y5keu3rE.jpg?size=453x604&amp;quality=95&amp;sign=c8df3a3170f762ee6b89c1d27a73d55b&amp;c_uniq_tag=7y10L8SLJfa-fBXVFtEOxQeoDuAhG9LVAf9_4fp5yGo&amp;type=alb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318" y="3003605"/>
            <a:ext cx="2359563" cy="314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51.userapi.com/impg/4CMfehi1F8EFgx0Sa3esjXCRFnoqmE0iO88UFQ/T6KwXFBkZAg.jpg?size=604x453&amp;quality=95&amp;sign=bbbc73bce94694450d9e28b7d0481136&amp;c_uniq_tag=OSs4IuOZdnmgsDfiAf-4S5QgkQjmOP7aETM5cUd-2qo&amp;type=albu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" y="1331554"/>
            <a:ext cx="2970505" cy="222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363A29DF-FADB-4046-A96B-E832D5063C6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/>
          <a:srcRect/>
          <a:stretch/>
        </p:blipFill>
        <p:spPr>
          <a:xfrm>
            <a:off x="5954193" y="5361666"/>
            <a:ext cx="1825813" cy="12073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52726" y="587334"/>
            <a:ext cx="2504768" cy="243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3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3"/>
          <p:cNvSpPr txBox="1">
            <a:spLocks/>
          </p:cNvSpPr>
          <p:nvPr/>
        </p:nvSpPr>
        <p:spPr>
          <a:xfrm>
            <a:off x="1720562" y="1889397"/>
            <a:ext cx="9369972" cy="3797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6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26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89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51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314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77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44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50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МедиаБУМ–329 как инновационный формат медиапространства самореализации и профориентации обучающихся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Заголовок 7"/>
          <p:cNvSpPr txBox="1">
            <a:spLocks/>
          </p:cNvSpPr>
          <p:nvPr/>
        </p:nvSpPr>
        <p:spPr>
          <a:xfrm>
            <a:off x="1506583" y="1759493"/>
            <a:ext cx="9701349" cy="28724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Текст 3"/>
          <p:cNvSpPr txBox="1">
            <a:spLocks/>
          </p:cNvSpPr>
          <p:nvPr/>
        </p:nvSpPr>
        <p:spPr>
          <a:xfrm>
            <a:off x="2507226" y="5816601"/>
            <a:ext cx="7177548" cy="68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6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26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89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51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314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77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44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50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Направление «Медиакласс»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371C02ED-45B9-4172-8A26-4863CC913B83}"/>
              </a:ext>
            </a:extLst>
          </p:cNvPr>
          <p:cNvGrpSpPr/>
          <p:nvPr/>
        </p:nvGrpSpPr>
        <p:grpSpPr>
          <a:xfrm>
            <a:off x="180000" y="180000"/>
            <a:ext cx="1800000" cy="1800000"/>
            <a:chOff x="180000" y="180000"/>
            <a:chExt cx="1800000" cy="1800000"/>
          </a:xfrm>
        </p:grpSpPr>
        <p:pic>
          <p:nvPicPr>
            <p:cNvPr id="3" name="Рисунок 2">
              <a:extLst>
                <a:ext uri="{FF2B5EF4-FFF2-40B4-BE49-F238E27FC236}">
                  <a16:creationId xmlns="" xmlns:a16="http://schemas.microsoft.com/office/drawing/2014/main" id="{F3D34E48-5573-42A4-A82D-8EB69DC5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180000"/>
              <a:ext cx="1800000" cy="1800000"/>
            </a:xfrm>
            <a:prstGeom prst="ellipse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="" xmlns:a16="http://schemas.microsoft.com/office/drawing/2014/main" id="{61FCDFD5-49ED-4411-BEAD-718B7B781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3025" y1="21478" x2="33025" y2="21478"/>
                          <a14:foregroundMark x1="44573" y1="17090" x2="44573" y2="17090"/>
                          <a14:foregroundMark x1="54503" y1="15012" x2="54503" y2="150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180000"/>
              <a:ext cx="1800000" cy="18000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2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60291" y="318248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Творческая группа проекта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987389"/>
            <a:ext cx="1638300" cy="24574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848" y="1431925"/>
            <a:ext cx="1805097" cy="18050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5316" y="1436778"/>
            <a:ext cx="1431840" cy="17493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2410" y="4406989"/>
            <a:ext cx="1423670" cy="21717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941" y="4406989"/>
            <a:ext cx="1923548" cy="21971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43071" y="3458258"/>
            <a:ext cx="1490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Беляева О.А.,</a:t>
            </a:r>
            <a:br>
              <a:rPr lang="ru-RU" dirty="0" smtClean="0"/>
            </a:br>
            <a:r>
              <a:rPr lang="ru-RU" dirty="0" smtClean="0"/>
              <a:t>директор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3988696" y="3181260"/>
            <a:ext cx="3891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Сизова</a:t>
            </a:r>
            <a:r>
              <a:rPr lang="ru-RU" dirty="0" smtClean="0"/>
              <a:t> М.Б., </a:t>
            </a:r>
            <a:r>
              <a:rPr lang="ru-RU" dirty="0" err="1" smtClean="0"/>
              <a:t>к.п.н</a:t>
            </a:r>
            <a:r>
              <a:rPr lang="ru-RU" dirty="0" smtClean="0"/>
              <a:t>.,</a:t>
            </a:r>
            <a:br>
              <a:rPr lang="ru-RU" dirty="0" smtClean="0"/>
            </a:br>
            <a:r>
              <a:rPr lang="ru-RU" dirty="0" smtClean="0"/>
              <a:t>доцент кафедры начального, </a:t>
            </a:r>
            <a:br>
              <a:rPr lang="ru-RU" dirty="0" smtClean="0"/>
            </a:br>
            <a:r>
              <a:rPr lang="ru-RU" dirty="0" smtClean="0"/>
              <a:t>основного и среднего </a:t>
            </a:r>
            <a:br>
              <a:rPr lang="ru-RU" dirty="0" smtClean="0"/>
            </a:br>
            <a:r>
              <a:rPr lang="ru-RU" dirty="0" smtClean="0"/>
              <a:t>образования СПб АППО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8118218" y="3421583"/>
            <a:ext cx="3207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Зилинских А.В., </a:t>
            </a:r>
            <a:br>
              <a:rPr lang="ru-RU" dirty="0" smtClean="0"/>
            </a:br>
            <a:r>
              <a:rPr lang="ru-RU" dirty="0" smtClean="0"/>
              <a:t>заместитель директора по УВР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306080" y="5156973"/>
            <a:ext cx="32348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Привезенцева Т.П.,</a:t>
            </a:r>
            <a:br>
              <a:rPr lang="ru-RU" dirty="0" smtClean="0"/>
            </a:br>
            <a:r>
              <a:rPr lang="ru-RU" dirty="0" smtClean="0"/>
              <a:t>руководитель МО </a:t>
            </a:r>
            <a:br>
              <a:rPr lang="ru-RU" dirty="0" smtClean="0"/>
            </a:br>
            <a:r>
              <a:rPr lang="ru-RU" dirty="0" smtClean="0"/>
              <a:t>учителей гуманитарного цикла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8401645" y="5156973"/>
            <a:ext cx="36073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Парамонов П.А., </a:t>
            </a:r>
            <a:br>
              <a:rPr lang="ru-RU" dirty="0" smtClean="0"/>
            </a:br>
            <a:r>
              <a:rPr lang="ru-RU" dirty="0" smtClean="0"/>
              <a:t>учитель географии, </a:t>
            </a:r>
            <a:br>
              <a:rPr lang="ru-RU" dirty="0" smtClean="0"/>
            </a:br>
            <a:r>
              <a:rPr lang="ru-RU" dirty="0" smtClean="0"/>
              <a:t>аспирант РГПУ имени А.И. Герцена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8209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7"/>
          <p:cNvSpPr txBox="1">
            <a:spLocks/>
          </p:cNvSpPr>
          <p:nvPr/>
        </p:nvSpPr>
        <p:spPr>
          <a:xfrm>
            <a:off x="4210987" y="2244361"/>
            <a:ext cx="916648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371C02ED-45B9-4172-8A26-4863CC913B83}"/>
              </a:ext>
            </a:extLst>
          </p:cNvPr>
          <p:cNvGrpSpPr/>
          <p:nvPr/>
        </p:nvGrpSpPr>
        <p:grpSpPr>
          <a:xfrm>
            <a:off x="11207147" y="86680"/>
            <a:ext cx="900000" cy="900000"/>
            <a:chOff x="180000" y="180000"/>
            <a:chExt cx="1800000" cy="1800000"/>
          </a:xfrm>
        </p:grpSpPr>
        <p:pic>
          <p:nvPicPr>
            <p:cNvPr id="3" name="Рисунок 2">
              <a:extLst>
                <a:ext uri="{FF2B5EF4-FFF2-40B4-BE49-F238E27FC236}">
                  <a16:creationId xmlns="" xmlns:a16="http://schemas.microsoft.com/office/drawing/2014/main" id="{F3D34E48-5573-42A4-A82D-8EB69DC5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180000"/>
              <a:ext cx="1800000" cy="1800000"/>
            </a:xfrm>
            <a:prstGeom prst="ellipse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="" xmlns:a16="http://schemas.microsoft.com/office/drawing/2014/main" id="{61FCDFD5-49ED-4411-BEAD-718B7B781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3025" y1="21478" x2="33025" y2="21478"/>
                          <a14:foregroundMark x1="44573" y1="17090" x2="44573" y2="17090"/>
                          <a14:foregroundMark x1="54503" y1="15012" x2="54503" y2="150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180000"/>
              <a:ext cx="1800000" cy="1800000"/>
            </a:xfrm>
            <a:prstGeom prst="ellipse">
              <a:avLst/>
            </a:prstGeom>
          </p:spPr>
        </p:pic>
      </p:grpSp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455134" y="20640"/>
            <a:ext cx="11281732" cy="1036568"/>
          </a:xfrm>
        </p:spPr>
        <p:txBody>
          <a:bodyPr>
            <a:normAutofit/>
          </a:bodyPr>
          <a:lstStyle/>
          <a:p>
            <a:pPr algn="ctr"/>
            <a:r>
              <a:rPr lang="ru-RU" sz="5400" dirty="0"/>
              <a:t>Идея, цель, задачи и результат</a:t>
            </a:r>
          </a:p>
        </p:txBody>
      </p:sp>
      <p:graphicFrame>
        <p:nvGraphicFramePr>
          <p:cNvPr id="16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41989301"/>
              </p:ext>
            </p:extLst>
          </p:nvPr>
        </p:nvGraphicFramePr>
        <p:xfrm>
          <a:off x="80308" y="793102"/>
          <a:ext cx="11831320" cy="6064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302613" y="1189119"/>
            <a:ext cx="88357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Идея</a:t>
            </a:r>
            <a:endParaRPr kumimoji="0" lang="ru-RU" sz="2800" b="1" i="0" u="none" strike="noStrike" kern="1200" cap="none" spc="0" normalizeH="0" baseline="0" noProof="0" dirty="0">
              <a:ln w="0"/>
              <a:solidFill>
                <a:srgbClr val="855D5D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5708" y="2092561"/>
            <a:ext cx="87235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Цель</a:t>
            </a:r>
            <a:endParaRPr kumimoji="0" lang="ru-RU" sz="1700" b="1" i="0" u="none" strike="noStrike" kern="1200" cap="none" spc="0" normalizeH="0" baseline="0" noProof="0" dirty="0">
              <a:ln w="0"/>
              <a:solidFill>
                <a:srgbClr val="855D5D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10349" y="3980759"/>
            <a:ext cx="116307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Задачи</a:t>
            </a:r>
            <a:endParaRPr kumimoji="0" lang="ru-RU" sz="1700" b="1" i="0" u="none" strike="noStrike" kern="1200" cap="none" spc="0" normalizeH="0" baseline="0" noProof="0" dirty="0">
              <a:ln w="0"/>
              <a:solidFill>
                <a:srgbClr val="855D5D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308" y="5868957"/>
            <a:ext cx="1453173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Результат</a:t>
            </a:r>
            <a:endParaRPr kumimoji="0" lang="ru-RU" sz="2200" b="1" i="0" u="none" strike="noStrike" kern="1200" cap="none" spc="0" normalizeH="0" baseline="0" noProof="0" dirty="0">
              <a:ln w="0"/>
              <a:solidFill>
                <a:srgbClr val="855D5D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95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81399" y="272987"/>
            <a:ext cx="11193340" cy="6127813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46DF3C8B-BFE7-48B5-872C-69D3937A3151}"/>
              </a:ext>
            </a:extLst>
          </p:cNvPr>
          <p:cNvGrpSpPr/>
          <p:nvPr/>
        </p:nvGrpSpPr>
        <p:grpSpPr>
          <a:xfrm>
            <a:off x="11207147" y="86680"/>
            <a:ext cx="900000" cy="900000"/>
            <a:chOff x="180000" y="180000"/>
            <a:chExt cx="1800000" cy="1800000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3CAA8F59-FC41-4986-80FB-80E5D229C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180000"/>
              <a:ext cx="1800000" cy="1800000"/>
            </a:xfrm>
            <a:prstGeom prst="ellipse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992CB49E-F7E6-49E0-9164-0015F9440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3025" y1="21478" x2="33025" y2="21478"/>
                          <a14:foregroundMark x1="44573" y1="17090" x2="44573" y2="17090"/>
                          <a14:foregroundMark x1="54503" y1="15012" x2="54503" y2="150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180000"/>
              <a:ext cx="1800000" cy="18000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545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46DF3C8B-BFE7-48B5-872C-69D3937A3151}"/>
              </a:ext>
            </a:extLst>
          </p:cNvPr>
          <p:cNvGrpSpPr/>
          <p:nvPr/>
        </p:nvGrpSpPr>
        <p:grpSpPr>
          <a:xfrm>
            <a:off x="11207147" y="86680"/>
            <a:ext cx="900000" cy="900000"/>
            <a:chOff x="180000" y="180000"/>
            <a:chExt cx="1800000" cy="1800000"/>
          </a:xfrm>
        </p:grpSpPr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3CAA8F59-FC41-4986-80FB-80E5D229C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180000"/>
              <a:ext cx="1800000" cy="1800000"/>
            </a:xfrm>
            <a:prstGeom prst="ellipse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992CB49E-F7E6-49E0-9164-0015F9440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3025" y1="21478" x2="33025" y2="21478"/>
                          <a14:foregroundMark x1="44573" y1="17090" x2="44573" y2="17090"/>
                          <a14:foregroundMark x1="54503" y1="15012" x2="54503" y2="150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180000"/>
              <a:ext cx="1800000" cy="1800000"/>
            </a:xfrm>
            <a:prstGeom prst="ellipse">
              <a:avLst/>
            </a:prstGeom>
          </p:spPr>
        </p:pic>
      </p:grp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7DEEE940-243C-486D-A429-CB0843A18980}"/>
              </a:ext>
            </a:extLst>
          </p:cNvPr>
          <p:cNvSpPr/>
          <p:nvPr/>
        </p:nvSpPr>
        <p:spPr>
          <a:xfrm>
            <a:off x="408427" y="2844636"/>
            <a:ext cx="17412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1200" cap="none" spc="0" normalizeH="0" baseline="0" noProof="0" dirty="0">
                <a:ln w="0"/>
                <a:solidFill>
                  <a:srgbClr val="855D5D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istral" panose="03090702030407020403" pitchFamily="66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3D2A0D1-D6F5-4D61-89C9-970266CEEB77}"/>
              </a:ext>
            </a:extLst>
          </p:cNvPr>
          <p:cNvSpPr/>
          <p:nvPr/>
        </p:nvSpPr>
        <p:spPr>
          <a:xfrm>
            <a:off x="8424376" y="2954149"/>
            <a:ext cx="1741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0"/>
                <a:solidFill>
                  <a:srgbClr val="855D5D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istral" panose="03090702030407020403" pitchFamily="66" charset="0"/>
                <a:ea typeface="+mn-ea"/>
                <a:cs typeface="+mn-cs"/>
              </a:rPr>
              <a:t>9 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6EFC03B5-A3A4-4BE3-93DD-ECB08B0978D6}"/>
              </a:ext>
            </a:extLst>
          </p:cNvPr>
          <p:cNvGrpSpPr/>
          <p:nvPr/>
        </p:nvGrpSpPr>
        <p:grpSpPr>
          <a:xfrm>
            <a:off x="862509" y="3996857"/>
            <a:ext cx="2959255" cy="912585"/>
            <a:chOff x="2263182" y="5415698"/>
            <a:chExt cx="2959255" cy="912585"/>
          </a:xfrm>
        </p:grpSpPr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8255ABEB-EABD-4A5B-BE3C-B90CE9B83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3182" y="5415698"/>
              <a:ext cx="2959255" cy="912585"/>
            </a:xfrm>
            <a:prstGeom prst="rect">
              <a:avLst/>
            </a:prstGeom>
          </p:spPr>
        </p:pic>
        <p:pic>
          <p:nvPicPr>
            <p:cNvPr id="15" name="Picture 2" descr="https://www.pngmart.com/files/3/Parents-PNG-Transparent-Image.png">
              <a:extLst>
                <a:ext uri="{FF2B5EF4-FFF2-40B4-BE49-F238E27FC236}">
                  <a16:creationId xmlns="" xmlns:a16="http://schemas.microsoft.com/office/drawing/2014/main" id="{7ED05EED-9A98-423B-A920-99592D9CDD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41"/>
            <a:stretch/>
          </p:blipFill>
          <p:spPr bwMode="auto">
            <a:xfrm>
              <a:off x="2411511" y="5535552"/>
              <a:ext cx="746360" cy="638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DC9AB481-1385-42B8-804C-4FD23FCAAB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2323" r="38051" b="17470"/>
            <a:stretch/>
          </p:blipFill>
          <p:spPr>
            <a:xfrm>
              <a:off x="3314116" y="5582728"/>
              <a:ext cx="870767" cy="597743"/>
            </a:xfrm>
            <a:prstGeom prst="rect">
              <a:avLst/>
            </a:prstGeom>
          </p:spPr>
        </p:pic>
        <p:pic>
          <p:nvPicPr>
            <p:cNvPr id="17" name="Picture 4" descr="https://pickimage.ru/wp-content/uploads/images/detskie/headprofession/zavedushaya8.jpg">
              <a:extLst>
                <a:ext uri="{FF2B5EF4-FFF2-40B4-BE49-F238E27FC236}">
                  <a16:creationId xmlns="" xmlns:a16="http://schemas.microsoft.com/office/drawing/2014/main" id="{D23D9AF1-D438-486B-9414-A37627212C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5903"/>
            <a:stretch/>
          </p:blipFill>
          <p:spPr bwMode="auto">
            <a:xfrm>
              <a:off x="4502406" y="5556536"/>
              <a:ext cx="475552" cy="621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Группа 1"/>
          <p:cNvGrpSpPr/>
          <p:nvPr/>
        </p:nvGrpSpPr>
        <p:grpSpPr>
          <a:xfrm>
            <a:off x="-10696" y="2183158"/>
            <a:ext cx="12428720" cy="923330"/>
            <a:chOff x="55738" y="5509115"/>
            <a:chExt cx="12428720" cy="923330"/>
          </a:xfrm>
        </p:grpSpPr>
        <p:graphicFrame>
          <p:nvGraphicFramePr>
            <p:cNvPr id="9" name="Схема 8">
              <a:extLst>
                <a:ext uri="{FF2B5EF4-FFF2-40B4-BE49-F238E27FC236}">
                  <a16:creationId xmlns="" xmlns:a16="http://schemas.microsoft.com/office/drawing/2014/main" id="{6B5F9EE3-66A8-4D9F-B0E5-4A035426A5F8}"/>
                </a:ext>
              </a:extLst>
            </p:cNvPr>
            <p:cNvGraphicFramePr/>
            <p:nvPr>
              <p:extLst/>
            </p:nvPr>
          </p:nvGraphicFramePr>
          <p:xfrm>
            <a:off x="55738" y="5628895"/>
            <a:ext cx="9314394" cy="76085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sp>
          <p:nvSpPr>
            <p:cNvPr id="21" name="Прямоугольник 20">
              <a:extLst>
                <a:ext uri="{FF2B5EF4-FFF2-40B4-BE49-F238E27FC236}">
                  <a16:creationId xmlns="" xmlns:a16="http://schemas.microsoft.com/office/drawing/2014/main" id="{D58ED416-5D70-453F-8976-D8BCD2F596C4}"/>
                </a:ext>
              </a:extLst>
            </p:cNvPr>
            <p:cNvSpPr/>
            <p:nvPr/>
          </p:nvSpPr>
          <p:spPr>
            <a:xfrm>
              <a:off x="1639519" y="5509115"/>
              <a:ext cx="10844939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400" b="1" i="0" u="none" strike="noStrike" kern="1200" cap="none" spc="0" normalizeH="0" baseline="0" noProof="0" dirty="0" smtClean="0">
                  <a:ln w="0"/>
                  <a:solidFill>
                    <a:srgbClr val="855D5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+                  +                       = БУМ</a:t>
              </a:r>
              <a:endParaRPr kumimoji="0" lang="ru-RU" sz="5400" b="1" i="0" u="none" strike="noStrike" kern="1200" cap="none" spc="0" normalizeH="0" baseline="0" noProof="0" dirty="0">
                <a:ln w="0"/>
                <a:solidFill>
                  <a:srgbClr val="855D5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731675EC-9AB7-4BAA-AE68-8AC78F6215B3}"/>
              </a:ext>
            </a:extLst>
          </p:cNvPr>
          <p:cNvSpPr/>
          <p:nvPr/>
        </p:nvSpPr>
        <p:spPr>
          <a:xfrm>
            <a:off x="752963" y="4995645"/>
            <a:ext cx="100164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 w="0"/>
                <a:solidFill>
                  <a:srgbClr val="855D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Родители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298EF024-FACB-4780-B577-D9DEEF8110DA}"/>
              </a:ext>
            </a:extLst>
          </p:cNvPr>
          <p:cNvSpPr/>
          <p:nvPr/>
        </p:nvSpPr>
        <p:spPr>
          <a:xfrm>
            <a:off x="1754602" y="4994042"/>
            <a:ext cx="976783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 w="0"/>
                <a:solidFill>
                  <a:srgbClr val="855D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Ученики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385DF11F-5244-471E-976A-F1F3A7FE8D85}"/>
              </a:ext>
            </a:extLst>
          </p:cNvPr>
          <p:cNvSpPr/>
          <p:nvPr/>
        </p:nvSpPr>
        <p:spPr>
          <a:xfrm>
            <a:off x="2717052" y="4993786"/>
            <a:ext cx="995166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 w="0"/>
                <a:solidFill>
                  <a:srgbClr val="855D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Учителя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0FF43F76-709D-439F-907C-0F6093EA40D7}"/>
              </a:ext>
            </a:extLst>
          </p:cNvPr>
          <p:cNvGrpSpPr/>
          <p:nvPr/>
        </p:nvGrpSpPr>
        <p:grpSpPr>
          <a:xfrm>
            <a:off x="5348254" y="3202266"/>
            <a:ext cx="3110629" cy="2073095"/>
            <a:chOff x="-123815" y="669240"/>
            <a:chExt cx="3302946" cy="2953543"/>
          </a:xfrm>
        </p:grpSpPr>
        <p:pic>
          <p:nvPicPr>
            <p:cNvPr id="26" name="Рисунок 25">
              <a:extLst>
                <a:ext uri="{FF2B5EF4-FFF2-40B4-BE49-F238E27FC236}">
                  <a16:creationId xmlns="" xmlns:a16="http://schemas.microsoft.com/office/drawing/2014/main" id="{D369EE3E-A934-4D3D-BC2F-8249C4534F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2294" t="2129" r="12082" b="919"/>
            <a:stretch/>
          </p:blipFill>
          <p:spPr>
            <a:xfrm>
              <a:off x="-123815" y="669240"/>
              <a:ext cx="3302946" cy="2953543"/>
            </a:xfrm>
            <a:prstGeom prst="rect">
              <a:avLst/>
            </a:prstGeom>
          </p:spPr>
        </p:pic>
        <p:grpSp>
          <p:nvGrpSpPr>
            <p:cNvPr id="27" name="Группа 26">
              <a:extLst>
                <a:ext uri="{FF2B5EF4-FFF2-40B4-BE49-F238E27FC236}">
                  <a16:creationId xmlns="" xmlns:a16="http://schemas.microsoft.com/office/drawing/2014/main" id="{054039C1-E4B3-4C53-90F5-86A44F58D017}"/>
                </a:ext>
              </a:extLst>
            </p:cNvPr>
            <p:cNvGrpSpPr/>
            <p:nvPr/>
          </p:nvGrpSpPr>
          <p:grpSpPr>
            <a:xfrm rot="21322707">
              <a:off x="209526" y="1561856"/>
              <a:ext cx="2688122" cy="1742523"/>
              <a:chOff x="220792" y="1558172"/>
              <a:chExt cx="2688122" cy="1742523"/>
            </a:xfrm>
          </p:grpSpPr>
          <p:sp>
            <p:nvSpPr>
              <p:cNvPr id="28" name="Прямоугольник 27">
                <a:extLst>
                  <a:ext uri="{FF2B5EF4-FFF2-40B4-BE49-F238E27FC236}">
                    <a16:creationId xmlns="" xmlns:a16="http://schemas.microsoft.com/office/drawing/2014/main" id="{9124AF63-D42B-48CC-B14C-FF3C4DB3CB34}"/>
                  </a:ext>
                </a:extLst>
              </p:cNvPr>
              <p:cNvSpPr/>
              <p:nvPr/>
            </p:nvSpPr>
            <p:spPr>
              <a:xfrm>
                <a:off x="220792" y="2515650"/>
                <a:ext cx="1538559" cy="74543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1200" cap="none" spc="0" normalizeH="0" baseline="0" noProof="0" dirty="0">
                    <a:ln w="0"/>
                    <a:solidFill>
                      <a:srgbClr val="855D5D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Учебная </a:t>
                </a:r>
                <a:br>
                  <a:rPr kumimoji="0" lang="ru-RU" sz="1400" b="1" i="0" u="none" strike="noStrike" kern="1200" cap="none" spc="0" normalizeH="0" baseline="0" noProof="0" dirty="0">
                    <a:ln w="0"/>
                    <a:solidFill>
                      <a:srgbClr val="855D5D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</a:br>
                <a:r>
                  <a:rPr kumimoji="0" lang="ru-RU" sz="1400" b="1" i="0" u="none" strike="noStrike" kern="1200" cap="none" spc="0" normalizeH="0" baseline="0" noProof="0" dirty="0">
                    <a:ln w="0"/>
                    <a:solidFill>
                      <a:srgbClr val="855D5D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деятельность</a:t>
                </a:r>
              </a:p>
            </p:txBody>
          </p:sp>
          <p:sp>
            <p:nvSpPr>
              <p:cNvPr id="29" name="Прямоугольник 28">
                <a:extLst>
                  <a:ext uri="{FF2B5EF4-FFF2-40B4-BE49-F238E27FC236}">
                    <a16:creationId xmlns="" xmlns:a16="http://schemas.microsoft.com/office/drawing/2014/main" id="{C2B26A5A-890C-425D-8A4C-DAA51FB300C2}"/>
                  </a:ext>
                </a:extLst>
              </p:cNvPr>
              <p:cNvSpPr/>
              <p:nvPr/>
            </p:nvSpPr>
            <p:spPr>
              <a:xfrm>
                <a:off x="1580003" y="1558172"/>
                <a:ext cx="1328911" cy="70158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1200" cap="none" spc="0" normalizeH="0" baseline="0" noProof="0" dirty="0">
                    <a:ln w="0"/>
                    <a:solidFill>
                      <a:srgbClr val="855D5D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Внеучебная</a:t>
                </a:r>
                <a:r>
                  <a:rPr kumimoji="0" lang="ru-RU" sz="1200" b="1" i="0" u="none" strike="noStrike" kern="1200" cap="none" spc="0" normalizeH="0" baseline="0" noProof="0" dirty="0">
                    <a:ln w="0"/>
                    <a:solidFill>
                      <a:srgbClr val="855D5D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br>
                  <a:rPr kumimoji="0" lang="ru-RU" sz="1200" b="1" i="0" u="none" strike="noStrike" kern="1200" cap="none" spc="0" normalizeH="0" baseline="0" noProof="0" dirty="0">
                    <a:ln w="0"/>
                    <a:solidFill>
                      <a:srgbClr val="855D5D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</a:br>
                <a:r>
                  <a:rPr kumimoji="0" lang="ru-RU" sz="1200" b="1" i="0" u="none" strike="noStrike" kern="1200" cap="none" spc="0" normalizeH="0" baseline="0" noProof="0" dirty="0">
                    <a:ln w="0"/>
                    <a:solidFill>
                      <a:srgbClr val="855D5D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деятельность</a:t>
                </a:r>
              </a:p>
            </p:txBody>
          </p:sp>
          <p:pic>
            <p:nvPicPr>
              <p:cNvPr id="30" name="Picture 6" descr="https://cdn4.vectorstock.com/i/1000x1000/99/83/online-webinar-colloquium-team-work-concept-vector-23749983.jpg">
                <a:extLst>
                  <a:ext uri="{FF2B5EF4-FFF2-40B4-BE49-F238E27FC236}">
                    <a16:creationId xmlns="" xmlns:a16="http://schemas.microsoft.com/office/drawing/2014/main" id="{6A05AB0A-2896-4918-82F9-FCF637E24C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clrChange>
                  <a:clrFrom>
                    <a:srgbClr val="FBFBF9"/>
                  </a:clrFrom>
                  <a:clrTo>
                    <a:srgbClr val="FBFBF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66" t="6251" r="3101" b="13268"/>
              <a:stretch/>
            </p:blipFill>
            <p:spPr bwMode="auto">
              <a:xfrm>
                <a:off x="289932" y="1607024"/>
                <a:ext cx="1410239" cy="10093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8" descr="https://miro.medium.com/max/700/1*EY5S3HXvjlofzgx1ki6oaw.png">
                <a:extLst>
                  <a:ext uri="{FF2B5EF4-FFF2-40B4-BE49-F238E27FC236}">
                    <a16:creationId xmlns="" xmlns:a16="http://schemas.microsoft.com/office/drawing/2014/main" id="{6DFA8FA3-5336-4DCE-BC1B-CF8458CA8D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28" r="3215" b="5712"/>
              <a:stretch/>
            </p:blipFill>
            <p:spPr bwMode="auto">
              <a:xfrm rot="21549371">
                <a:off x="1725527" y="2211520"/>
                <a:ext cx="1075022" cy="1089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758E030A-DF7E-4340-8DB9-A204BE3864FC}"/>
              </a:ext>
            </a:extLst>
          </p:cNvPr>
          <p:cNvSpPr/>
          <p:nvPr/>
        </p:nvSpPr>
        <p:spPr>
          <a:xfrm>
            <a:off x="287370" y="971565"/>
            <a:ext cx="1125269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</a:rPr>
              <a:t>Медиакласс —</a:t>
            </a:r>
            <a:r>
              <a:rPr kumimoji="0" lang="ru-RU" sz="2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</a:rPr>
              <a:t> </a:t>
            </a:r>
            <a:r>
              <a:rPr kumimoji="0" lang="ru-RU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</a:rPr>
              <a:t>как </a:t>
            </a:r>
            <a:r>
              <a:rPr kumimoji="0" lang="ru-RU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модель профориентационной и практико-ориентированной среды, сформированной с учетом медиаресурсов, образовательных, воспитательных и профориентационных технологий для подготовки обучающихся к самореализации в социуме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</a:t>
            </a:r>
            <a:endParaRPr kumimoji="0" lang="ru-RU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03E1B8CA-F454-4B9C-9228-FB015BE6930A}"/>
              </a:ext>
            </a:extLst>
          </p:cNvPr>
          <p:cNvSpPr/>
          <p:nvPr/>
        </p:nvSpPr>
        <p:spPr>
          <a:xfrm>
            <a:off x="4141897" y="2873369"/>
            <a:ext cx="1741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0"/>
                <a:solidFill>
                  <a:srgbClr val="855D5D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istral" panose="03090702030407020403" pitchFamily="66" charset="0"/>
                <a:ea typeface="+mn-ea"/>
                <a:cs typeface="+mn-cs"/>
              </a:rPr>
              <a:t>2 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D1061C57-89E0-4203-86E3-DD0FF34594A1}"/>
              </a:ext>
            </a:extLst>
          </p:cNvPr>
          <p:cNvSpPr/>
          <p:nvPr/>
        </p:nvSpPr>
        <p:spPr>
          <a:xfrm>
            <a:off x="194237" y="117734"/>
            <a:ext cx="6424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 w="0"/>
                <a:solidFill>
                  <a:srgbClr val="855D5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МедиаБУМ–329</a:t>
            </a:r>
            <a:endParaRPr kumimoji="0" lang="ru-RU" sz="5400" b="1" i="0" u="none" strike="noStrike" kern="1200" cap="none" spc="0" normalizeH="0" baseline="0" noProof="0" dirty="0">
              <a:ln w="0"/>
              <a:solidFill>
                <a:srgbClr val="855D5D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="" xmlns:a16="http://schemas.microsoft.com/office/drawing/2014/main" id="{DCC27125-776D-4945-B661-1016422E6D42}"/>
              </a:ext>
            </a:extLst>
          </p:cNvPr>
          <p:cNvGrpSpPr/>
          <p:nvPr/>
        </p:nvGrpSpPr>
        <p:grpSpPr>
          <a:xfrm>
            <a:off x="9467307" y="3295317"/>
            <a:ext cx="2160000" cy="2160000"/>
            <a:chOff x="92213" y="832336"/>
            <a:chExt cx="5700716" cy="5683601"/>
          </a:xfrm>
        </p:grpSpPr>
        <p:pic>
          <p:nvPicPr>
            <p:cNvPr id="43" name="Рисунок 42">
              <a:extLst>
                <a:ext uri="{FF2B5EF4-FFF2-40B4-BE49-F238E27FC236}">
                  <a16:creationId xmlns="" xmlns:a16="http://schemas.microsoft.com/office/drawing/2014/main" id="{064F6CA1-DEF3-454C-926C-32BD9E6CC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6061" b="98182" l="4425" r="95133">
                          <a14:foregroundMark x1="20796" y1="73333" x2="44248" y2="36061"/>
                          <a14:foregroundMark x1="44248" y1="36061" x2="60177" y2="51818"/>
                          <a14:foregroundMark x1="60177" y1="51818" x2="60177" y2="72121"/>
                          <a14:foregroundMark x1="60177" y1="72121" x2="33186" y2="85758"/>
                          <a14:foregroundMark x1="33186" y1="85758" x2="18584" y2="70000"/>
                          <a14:foregroundMark x1="47788" y1="49697" x2="54867" y2="31212"/>
                          <a14:foregroundMark x1="54867" y1="31212" x2="42478" y2="16667"/>
                          <a14:foregroundMark x1="57080" y1="59697" x2="79646" y2="70909"/>
                          <a14:foregroundMark x1="79646" y1="70909" x2="72566" y2="90606"/>
                          <a14:foregroundMark x1="72566" y1="90606" x2="43805" y2="87273"/>
                          <a14:foregroundMark x1="43805" y1="87273" x2="36283" y2="76061"/>
                          <a14:foregroundMark x1="7965" y1="92424" x2="20796" y2="73333"/>
                          <a14:foregroundMark x1="20796" y1="73333" x2="33628" y2="91212"/>
                          <a14:foregroundMark x1="33628" y1="91212" x2="23894" y2="93939"/>
                          <a14:foregroundMark x1="76991" y1="78788" x2="54867" y2="90909"/>
                          <a14:foregroundMark x1="54867" y1="90909" x2="36726" y2="86667"/>
                          <a14:foregroundMark x1="46018" y1="93939" x2="76106" y2="90000"/>
                          <a14:foregroundMark x1="76106" y1="90000" x2="75221" y2="69394"/>
                          <a14:foregroundMark x1="75221" y1="69394" x2="71681" y2="63636"/>
                          <a14:foregroundMark x1="68584" y1="80303" x2="75221" y2="88485"/>
                          <a14:foregroundMark x1="76106" y1="76970" x2="70796" y2="77879"/>
                          <a14:foregroundMark x1="74779" y1="79091" x2="62832" y2="76970"/>
                          <a14:foregroundMark x1="76991" y1="75455" x2="78761" y2="77576"/>
                          <a14:foregroundMark x1="46903" y1="8485" x2="47788" y2="6061"/>
                          <a14:foregroundMark x1="39823" y1="95455" x2="55752" y2="95152"/>
                          <a14:foregroundMark x1="90708" y1="89394" x2="95575" y2="90606"/>
                          <a14:foregroundMark x1="4425" y1="91515" x2="8850" y2="91212"/>
                          <a14:foregroundMark x1="44248" y1="98182" x2="44248" y2="98182"/>
                          <a14:foregroundMark x1="44690" y1="98182" x2="44690" y2="98182"/>
                          <a14:foregroundMark x1="44690" y1="98182" x2="44690" y2="98182"/>
                          <a14:foregroundMark x1="44690" y1="98182" x2="44690" y2="98182"/>
                          <a14:foregroundMark x1="44690" y1="98182" x2="44690" y2="98182"/>
                          <a14:backgroundMark x1="10177" y1="22424" x2="10177" y2="22424"/>
                          <a14:backgroundMark x1="31858" y1="16061" x2="31858" y2="16061"/>
                          <a14:backgroundMark x1="25221" y1="27576" x2="23009" y2="281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13499">
              <a:off x="1393272" y="869891"/>
              <a:ext cx="2028183" cy="2935343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="" xmlns:a16="http://schemas.microsoft.com/office/drawing/2014/main" id="{4FFD84F3-C650-499F-8ADD-E2C13C2B8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6061" b="98182" l="4425" r="95133">
                          <a14:foregroundMark x1="20796" y1="73333" x2="44248" y2="36061"/>
                          <a14:foregroundMark x1="44248" y1="36061" x2="60177" y2="51818"/>
                          <a14:foregroundMark x1="60177" y1="51818" x2="60177" y2="72121"/>
                          <a14:foregroundMark x1="60177" y1="72121" x2="33186" y2="85758"/>
                          <a14:foregroundMark x1="33186" y1="85758" x2="18584" y2="70000"/>
                          <a14:foregroundMark x1="47788" y1="49697" x2="54867" y2="31212"/>
                          <a14:foregroundMark x1="54867" y1="31212" x2="42478" y2="16667"/>
                          <a14:foregroundMark x1="57080" y1="59697" x2="79646" y2="70909"/>
                          <a14:foregroundMark x1="79646" y1="70909" x2="72566" y2="90606"/>
                          <a14:foregroundMark x1="72566" y1="90606" x2="43805" y2="87273"/>
                          <a14:foregroundMark x1="43805" y1="87273" x2="36283" y2="76061"/>
                          <a14:foregroundMark x1="7965" y1="92424" x2="20796" y2="73333"/>
                          <a14:foregroundMark x1="20796" y1="73333" x2="33628" y2="91212"/>
                          <a14:foregroundMark x1="33628" y1="91212" x2="23894" y2="93939"/>
                          <a14:foregroundMark x1="76991" y1="78788" x2="54867" y2="90909"/>
                          <a14:foregroundMark x1="54867" y1="90909" x2="36726" y2="86667"/>
                          <a14:foregroundMark x1="46018" y1="93939" x2="76106" y2="90000"/>
                          <a14:foregroundMark x1="76106" y1="90000" x2="75221" y2="69394"/>
                          <a14:foregroundMark x1="75221" y1="69394" x2="71681" y2="63636"/>
                          <a14:foregroundMark x1="68584" y1="80303" x2="75221" y2="88485"/>
                          <a14:foregroundMark x1="76106" y1="76970" x2="70796" y2="77879"/>
                          <a14:foregroundMark x1="74779" y1="79091" x2="62832" y2="76970"/>
                          <a14:foregroundMark x1="76991" y1="75455" x2="78761" y2="77576"/>
                          <a14:foregroundMark x1="46903" y1="8485" x2="47788" y2="6061"/>
                          <a14:foregroundMark x1="39823" y1="95455" x2="55752" y2="95152"/>
                          <a14:foregroundMark x1="90708" y1="89394" x2="95575" y2="90606"/>
                          <a14:foregroundMark x1="4425" y1="91515" x2="8850" y2="91212"/>
                          <a14:foregroundMark x1="44248" y1="98182" x2="44248" y2="98182"/>
                          <a14:foregroundMark x1="44690" y1="98182" x2="44690" y2="98182"/>
                          <a14:foregroundMark x1="44690" y1="98182" x2="44690" y2="98182"/>
                          <a14:foregroundMark x1="44690" y1="98182" x2="44690" y2="98182"/>
                          <a14:foregroundMark x1="44690" y1="98182" x2="44690" y2="98182"/>
                          <a14:backgroundMark x1="10177" y1="22424" x2="10177" y2="22424"/>
                          <a14:backgroundMark x1="31858" y1="16061" x2="31858" y2="16061"/>
                          <a14:backgroundMark x1="25221" y1="27576" x2="23009" y2="28182"/>
                        </a14:backgroundRemoval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0000">
              <a:off x="2355642" y="832336"/>
              <a:ext cx="2028183" cy="2935343"/>
            </a:xfrm>
            <a:prstGeom prst="rect">
              <a:avLst/>
            </a:prstGeom>
            <a:noFill/>
          </p:spPr>
        </p:pic>
        <p:pic>
          <p:nvPicPr>
            <p:cNvPr id="45" name="Рисунок 44">
              <a:extLst>
                <a:ext uri="{FF2B5EF4-FFF2-40B4-BE49-F238E27FC236}">
                  <a16:creationId xmlns="" xmlns:a16="http://schemas.microsoft.com/office/drawing/2014/main" id="{9982F114-A06E-4C1C-8085-6EB20AFEB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duotone>
                <a:prstClr val="black"/>
                <a:srgbClr val="FFC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6061" b="98182" l="4425" r="95133">
                          <a14:foregroundMark x1="20796" y1="73333" x2="44248" y2="36061"/>
                          <a14:foregroundMark x1="44248" y1="36061" x2="60177" y2="51818"/>
                          <a14:foregroundMark x1="60177" y1="51818" x2="60177" y2="72121"/>
                          <a14:foregroundMark x1="60177" y1="72121" x2="33186" y2="85758"/>
                          <a14:foregroundMark x1="33186" y1="85758" x2="18584" y2="70000"/>
                          <a14:foregroundMark x1="47788" y1="49697" x2="54867" y2="31212"/>
                          <a14:foregroundMark x1="54867" y1="31212" x2="42478" y2="16667"/>
                          <a14:foregroundMark x1="57080" y1="59697" x2="79646" y2="70909"/>
                          <a14:foregroundMark x1="79646" y1="70909" x2="72566" y2="90606"/>
                          <a14:foregroundMark x1="72566" y1="90606" x2="43805" y2="87273"/>
                          <a14:foregroundMark x1="43805" y1="87273" x2="36283" y2="76061"/>
                          <a14:foregroundMark x1="7965" y1="92424" x2="20796" y2="73333"/>
                          <a14:foregroundMark x1="20796" y1="73333" x2="33628" y2="91212"/>
                          <a14:foregroundMark x1="33628" y1="91212" x2="23894" y2="93939"/>
                          <a14:foregroundMark x1="76991" y1="78788" x2="54867" y2="90909"/>
                          <a14:foregroundMark x1="54867" y1="90909" x2="36726" y2="86667"/>
                          <a14:foregroundMark x1="46018" y1="93939" x2="76106" y2="90000"/>
                          <a14:foregroundMark x1="76106" y1="90000" x2="75221" y2="69394"/>
                          <a14:foregroundMark x1="75221" y1="69394" x2="71681" y2="63636"/>
                          <a14:foregroundMark x1="68584" y1="80303" x2="75221" y2="88485"/>
                          <a14:foregroundMark x1="76106" y1="76970" x2="70796" y2="77879"/>
                          <a14:foregroundMark x1="74779" y1="79091" x2="62832" y2="76970"/>
                          <a14:foregroundMark x1="76991" y1="75455" x2="78761" y2="77576"/>
                          <a14:foregroundMark x1="46903" y1="8485" x2="47788" y2="6061"/>
                          <a14:foregroundMark x1="39823" y1="95455" x2="55752" y2="95152"/>
                          <a14:foregroundMark x1="90708" y1="89394" x2="95575" y2="90606"/>
                          <a14:foregroundMark x1="4425" y1="91515" x2="8850" y2="91212"/>
                          <a14:foregroundMark x1="44248" y1="98182" x2="44248" y2="98182"/>
                          <a14:foregroundMark x1="44690" y1="98182" x2="44690" y2="98182"/>
                          <a14:foregroundMark x1="44690" y1="98182" x2="44690" y2="98182"/>
                          <a14:foregroundMark x1="44690" y1="98182" x2="44690" y2="98182"/>
                          <a14:foregroundMark x1="44690" y1="98182" x2="44690" y2="98182"/>
                          <a14:backgroundMark x1="10177" y1="22424" x2="10177" y2="22424"/>
                          <a14:backgroundMark x1="31858" y1="16061" x2="31858" y2="16061"/>
                          <a14:backgroundMark x1="25221" y1="27576" x2="23009" y2="281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00000">
              <a:off x="3119266" y="1427413"/>
              <a:ext cx="2028183" cy="2935343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="" xmlns:a16="http://schemas.microsoft.com/office/drawing/2014/main" id="{150C0C16-DFBE-4A4B-A4E8-3AAE29503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duotone>
                <a:prstClr val="black"/>
                <a:schemeClr val="accent2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6061" b="98182" l="4425" r="95133">
                          <a14:foregroundMark x1="20796" y1="73333" x2="44248" y2="36061"/>
                          <a14:foregroundMark x1="44248" y1="36061" x2="60177" y2="51818"/>
                          <a14:foregroundMark x1="60177" y1="51818" x2="60177" y2="72121"/>
                          <a14:foregroundMark x1="60177" y1="72121" x2="33186" y2="85758"/>
                          <a14:foregroundMark x1="33186" y1="85758" x2="18584" y2="70000"/>
                          <a14:foregroundMark x1="47788" y1="49697" x2="54867" y2="31212"/>
                          <a14:foregroundMark x1="54867" y1="31212" x2="42478" y2="16667"/>
                          <a14:foregroundMark x1="57080" y1="59697" x2="79646" y2="70909"/>
                          <a14:foregroundMark x1="79646" y1="70909" x2="72566" y2="90606"/>
                          <a14:foregroundMark x1="72566" y1="90606" x2="43805" y2="87273"/>
                          <a14:foregroundMark x1="43805" y1="87273" x2="36283" y2="76061"/>
                          <a14:foregroundMark x1="7965" y1="92424" x2="20796" y2="73333"/>
                          <a14:foregroundMark x1="20796" y1="73333" x2="33628" y2="91212"/>
                          <a14:foregroundMark x1="33628" y1="91212" x2="23894" y2="93939"/>
                          <a14:foregroundMark x1="76991" y1="78788" x2="54867" y2="90909"/>
                          <a14:foregroundMark x1="54867" y1="90909" x2="36726" y2="86667"/>
                          <a14:foregroundMark x1="46018" y1="93939" x2="76106" y2="90000"/>
                          <a14:foregroundMark x1="76106" y1="90000" x2="75221" y2="69394"/>
                          <a14:foregroundMark x1="75221" y1="69394" x2="71681" y2="63636"/>
                          <a14:foregroundMark x1="68584" y1="80303" x2="75221" y2="88485"/>
                          <a14:foregroundMark x1="76106" y1="76970" x2="70796" y2="77879"/>
                          <a14:foregroundMark x1="74779" y1="79091" x2="62832" y2="76970"/>
                          <a14:foregroundMark x1="76991" y1="75455" x2="78761" y2="77576"/>
                          <a14:foregroundMark x1="46903" y1="8485" x2="47788" y2="6061"/>
                          <a14:foregroundMark x1="39823" y1="95455" x2="55752" y2="95152"/>
                          <a14:foregroundMark x1="90708" y1="89394" x2="95575" y2="90606"/>
                          <a14:foregroundMark x1="4425" y1="91515" x2="8850" y2="91212"/>
                          <a14:foregroundMark x1="44248" y1="98182" x2="44248" y2="98182"/>
                          <a14:foregroundMark x1="44690" y1="98182" x2="44690" y2="98182"/>
                          <a14:foregroundMark x1="44690" y1="98182" x2="44690" y2="98182"/>
                          <a14:foregroundMark x1="44690" y1="98182" x2="44690" y2="98182"/>
                          <a14:foregroundMark x1="44690" y1="98182" x2="44690" y2="98182"/>
                          <a14:backgroundMark x1="10177" y1="22424" x2="10177" y2="22424"/>
                          <a14:backgroundMark x1="31858" y1="16061" x2="31858" y2="16061"/>
                          <a14:backgroundMark x1="25221" y1="27576" x2="23009" y2="281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00000">
              <a:off x="3311166" y="2356987"/>
              <a:ext cx="2028183" cy="2935343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="" xmlns:a16="http://schemas.microsoft.com/office/drawing/2014/main" id="{1E70218D-D36C-48B9-953E-93E34C676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6061" b="98182" l="4425" r="95133">
                          <a14:foregroundMark x1="20796" y1="73333" x2="44248" y2="36061"/>
                          <a14:foregroundMark x1="44248" y1="36061" x2="60177" y2="51818"/>
                          <a14:foregroundMark x1="60177" y1="51818" x2="60177" y2="72121"/>
                          <a14:foregroundMark x1="60177" y1="72121" x2="33186" y2="85758"/>
                          <a14:foregroundMark x1="33186" y1="85758" x2="18584" y2="70000"/>
                          <a14:foregroundMark x1="47788" y1="49697" x2="54867" y2="31212"/>
                          <a14:foregroundMark x1="54867" y1="31212" x2="42478" y2="16667"/>
                          <a14:foregroundMark x1="57080" y1="59697" x2="79646" y2="70909"/>
                          <a14:foregroundMark x1="79646" y1="70909" x2="72566" y2="90606"/>
                          <a14:foregroundMark x1="72566" y1="90606" x2="43805" y2="87273"/>
                          <a14:foregroundMark x1="43805" y1="87273" x2="36283" y2="76061"/>
                          <a14:foregroundMark x1="7965" y1="92424" x2="20796" y2="73333"/>
                          <a14:foregroundMark x1="20796" y1="73333" x2="33628" y2="91212"/>
                          <a14:foregroundMark x1="33628" y1="91212" x2="23894" y2="93939"/>
                          <a14:foregroundMark x1="76991" y1="78788" x2="54867" y2="90909"/>
                          <a14:foregroundMark x1="54867" y1="90909" x2="36726" y2="86667"/>
                          <a14:foregroundMark x1="46018" y1="93939" x2="76106" y2="90000"/>
                          <a14:foregroundMark x1="76106" y1="90000" x2="75221" y2="69394"/>
                          <a14:foregroundMark x1="75221" y1="69394" x2="71681" y2="63636"/>
                          <a14:foregroundMark x1="68584" y1="80303" x2="75221" y2="88485"/>
                          <a14:foregroundMark x1="76106" y1="76970" x2="70796" y2="77879"/>
                          <a14:foregroundMark x1="74779" y1="79091" x2="62832" y2="76970"/>
                          <a14:foregroundMark x1="76991" y1="75455" x2="78761" y2="77576"/>
                          <a14:foregroundMark x1="46903" y1="8485" x2="47788" y2="6061"/>
                          <a14:foregroundMark x1="39823" y1="95455" x2="55752" y2="95152"/>
                          <a14:foregroundMark x1="90708" y1="89394" x2="95575" y2="90606"/>
                          <a14:foregroundMark x1="4425" y1="91515" x2="8850" y2="91212"/>
                          <a14:foregroundMark x1="44248" y1="98182" x2="44248" y2="98182"/>
                          <a14:foregroundMark x1="44690" y1="98182" x2="44690" y2="98182"/>
                          <a14:foregroundMark x1="44690" y1="98182" x2="44690" y2="98182"/>
                          <a14:foregroundMark x1="44690" y1="98182" x2="44690" y2="98182"/>
                          <a14:foregroundMark x1="44690" y1="98182" x2="44690" y2="98182"/>
                          <a14:backgroundMark x1="10177" y1="22424" x2="10177" y2="22424"/>
                          <a14:backgroundMark x1="31858" y1="16061" x2="31858" y2="16061"/>
                          <a14:backgroundMark x1="25221" y1="27576" x2="23009" y2="281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00000">
              <a:off x="545793" y="2478431"/>
              <a:ext cx="2028183" cy="2935343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="" xmlns:a16="http://schemas.microsoft.com/office/drawing/2014/main" id="{5A31F81D-E15F-41EB-9151-905B416EA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6061" b="98182" l="4425" r="95133">
                          <a14:foregroundMark x1="20796" y1="73333" x2="44248" y2="36061"/>
                          <a14:foregroundMark x1="44248" y1="36061" x2="60177" y2="51818"/>
                          <a14:foregroundMark x1="60177" y1="51818" x2="60177" y2="72121"/>
                          <a14:foregroundMark x1="60177" y1="72121" x2="33186" y2="85758"/>
                          <a14:foregroundMark x1="33186" y1="85758" x2="18584" y2="70000"/>
                          <a14:foregroundMark x1="47788" y1="49697" x2="54867" y2="31212"/>
                          <a14:foregroundMark x1="54867" y1="31212" x2="42478" y2="16667"/>
                          <a14:foregroundMark x1="57080" y1="59697" x2="79646" y2="70909"/>
                          <a14:foregroundMark x1="79646" y1="70909" x2="72566" y2="90606"/>
                          <a14:foregroundMark x1="72566" y1="90606" x2="43805" y2="87273"/>
                          <a14:foregroundMark x1="43805" y1="87273" x2="36283" y2="76061"/>
                          <a14:foregroundMark x1="7965" y1="92424" x2="20796" y2="73333"/>
                          <a14:foregroundMark x1="20796" y1="73333" x2="33628" y2="91212"/>
                          <a14:foregroundMark x1="33628" y1="91212" x2="23894" y2="93939"/>
                          <a14:foregroundMark x1="76991" y1="78788" x2="54867" y2="90909"/>
                          <a14:foregroundMark x1="54867" y1="90909" x2="36726" y2="86667"/>
                          <a14:foregroundMark x1="46018" y1="93939" x2="76106" y2="90000"/>
                          <a14:foregroundMark x1="76106" y1="90000" x2="75221" y2="69394"/>
                          <a14:foregroundMark x1="75221" y1="69394" x2="71681" y2="63636"/>
                          <a14:foregroundMark x1="68584" y1="80303" x2="75221" y2="88485"/>
                          <a14:foregroundMark x1="76106" y1="76970" x2="70796" y2="77879"/>
                          <a14:foregroundMark x1="74779" y1="79091" x2="62832" y2="76970"/>
                          <a14:foregroundMark x1="76991" y1="75455" x2="78761" y2="77576"/>
                          <a14:foregroundMark x1="46903" y1="8485" x2="47788" y2="6061"/>
                          <a14:foregroundMark x1="39823" y1="95455" x2="55752" y2="95152"/>
                          <a14:foregroundMark x1="90708" y1="89394" x2="95575" y2="90606"/>
                          <a14:foregroundMark x1="4425" y1="91515" x2="8850" y2="91212"/>
                          <a14:foregroundMark x1="44248" y1="98182" x2="44248" y2="98182"/>
                          <a14:foregroundMark x1="44690" y1="98182" x2="44690" y2="98182"/>
                          <a14:foregroundMark x1="44690" y1="98182" x2="44690" y2="98182"/>
                          <a14:foregroundMark x1="44690" y1="98182" x2="44690" y2="98182"/>
                          <a14:foregroundMark x1="44690" y1="98182" x2="44690" y2="98182"/>
                          <a14:backgroundMark x1="10177" y1="22424" x2="10177" y2="22424"/>
                          <a14:backgroundMark x1="31858" y1="16061" x2="31858" y2="16061"/>
                          <a14:backgroundMark x1="25221" y1="27576" x2="23009" y2="281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200000">
              <a:off x="683917" y="1520166"/>
              <a:ext cx="2028183" cy="2935343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="" xmlns:a16="http://schemas.microsoft.com/office/drawing/2014/main" id="{8A3B3498-761B-4DC1-A4D1-7340F6C1F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duotone>
                <a:prstClr val="black"/>
                <a:schemeClr val="accent2">
                  <a:lumMod val="50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6061" b="98182" l="4425" r="95133">
                          <a14:foregroundMark x1="20796" y1="73333" x2="44248" y2="36061"/>
                          <a14:foregroundMark x1="44248" y1="36061" x2="60177" y2="51818"/>
                          <a14:foregroundMark x1="60177" y1="51818" x2="60177" y2="72121"/>
                          <a14:foregroundMark x1="60177" y1="72121" x2="33186" y2="85758"/>
                          <a14:foregroundMark x1="33186" y1="85758" x2="18584" y2="70000"/>
                          <a14:foregroundMark x1="47788" y1="49697" x2="54867" y2="31212"/>
                          <a14:foregroundMark x1="54867" y1="31212" x2="42478" y2="16667"/>
                          <a14:foregroundMark x1="57080" y1="59697" x2="79646" y2="70909"/>
                          <a14:foregroundMark x1="79646" y1="70909" x2="72566" y2="90606"/>
                          <a14:foregroundMark x1="72566" y1="90606" x2="43805" y2="87273"/>
                          <a14:foregroundMark x1="43805" y1="87273" x2="36283" y2="76061"/>
                          <a14:foregroundMark x1="7965" y1="92424" x2="20796" y2="73333"/>
                          <a14:foregroundMark x1="20796" y1="73333" x2="33628" y2="91212"/>
                          <a14:foregroundMark x1="33628" y1="91212" x2="23894" y2="93939"/>
                          <a14:foregroundMark x1="76991" y1="78788" x2="54867" y2="90909"/>
                          <a14:foregroundMark x1="54867" y1="90909" x2="36726" y2="86667"/>
                          <a14:foregroundMark x1="46018" y1="93939" x2="76106" y2="90000"/>
                          <a14:foregroundMark x1="76106" y1="90000" x2="75221" y2="69394"/>
                          <a14:foregroundMark x1="75221" y1="69394" x2="71681" y2="63636"/>
                          <a14:foregroundMark x1="68584" y1="80303" x2="75221" y2="88485"/>
                          <a14:foregroundMark x1="76106" y1="76970" x2="70796" y2="77879"/>
                          <a14:foregroundMark x1="74779" y1="79091" x2="62832" y2="76970"/>
                          <a14:foregroundMark x1="76991" y1="75455" x2="78761" y2="77576"/>
                          <a14:foregroundMark x1="46903" y1="8485" x2="47788" y2="6061"/>
                          <a14:foregroundMark x1="39823" y1="95455" x2="55752" y2="95152"/>
                          <a14:foregroundMark x1="90708" y1="89394" x2="95575" y2="90606"/>
                          <a14:foregroundMark x1="4425" y1="91515" x2="8850" y2="91212"/>
                          <a14:foregroundMark x1="44248" y1="98182" x2="44248" y2="98182"/>
                          <a14:foregroundMark x1="44690" y1="98182" x2="44690" y2="98182"/>
                          <a14:foregroundMark x1="44690" y1="98182" x2="44690" y2="98182"/>
                          <a14:foregroundMark x1="44690" y1="98182" x2="44690" y2="98182"/>
                          <a14:foregroundMark x1="44690" y1="98182" x2="44690" y2="98182"/>
                          <a14:backgroundMark x1="10177" y1="22424" x2="10177" y2="22424"/>
                          <a14:backgroundMark x1="31858" y1="16061" x2="31858" y2="16061"/>
                          <a14:backgroundMark x1="25221" y1="27576" x2="23009" y2="281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00000">
              <a:off x="2874321" y="3214003"/>
              <a:ext cx="2028183" cy="2935343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="" xmlns:a16="http://schemas.microsoft.com/office/drawing/2014/main" id="{E68034F9-A066-4ACF-8233-88B6340A0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6061" b="98182" l="4425" r="95133">
                          <a14:foregroundMark x1="20796" y1="73333" x2="44248" y2="36061"/>
                          <a14:foregroundMark x1="44248" y1="36061" x2="60177" y2="51818"/>
                          <a14:foregroundMark x1="60177" y1="51818" x2="60177" y2="72121"/>
                          <a14:foregroundMark x1="60177" y1="72121" x2="33186" y2="85758"/>
                          <a14:foregroundMark x1="33186" y1="85758" x2="18584" y2="70000"/>
                          <a14:foregroundMark x1="47788" y1="49697" x2="54867" y2="31212"/>
                          <a14:foregroundMark x1="54867" y1="31212" x2="42478" y2="16667"/>
                          <a14:foregroundMark x1="57080" y1="59697" x2="79646" y2="70909"/>
                          <a14:foregroundMark x1="79646" y1="70909" x2="72566" y2="90606"/>
                          <a14:foregroundMark x1="72566" y1="90606" x2="43805" y2="87273"/>
                          <a14:foregroundMark x1="43805" y1="87273" x2="36283" y2="76061"/>
                          <a14:foregroundMark x1="7965" y1="92424" x2="20796" y2="73333"/>
                          <a14:foregroundMark x1="20796" y1="73333" x2="33628" y2="91212"/>
                          <a14:foregroundMark x1="33628" y1="91212" x2="23894" y2="93939"/>
                          <a14:foregroundMark x1="76991" y1="78788" x2="54867" y2="90909"/>
                          <a14:foregroundMark x1="54867" y1="90909" x2="36726" y2="86667"/>
                          <a14:foregroundMark x1="46018" y1="93939" x2="76106" y2="90000"/>
                          <a14:foregroundMark x1="76106" y1="90000" x2="75221" y2="69394"/>
                          <a14:foregroundMark x1="75221" y1="69394" x2="71681" y2="63636"/>
                          <a14:foregroundMark x1="68584" y1="80303" x2="75221" y2="88485"/>
                          <a14:foregroundMark x1="76106" y1="76970" x2="70796" y2="77879"/>
                          <a14:foregroundMark x1="74779" y1="79091" x2="62832" y2="76970"/>
                          <a14:foregroundMark x1="76991" y1="75455" x2="78761" y2="77576"/>
                          <a14:foregroundMark x1="46903" y1="8485" x2="47788" y2="6061"/>
                          <a14:foregroundMark x1="39823" y1="95455" x2="55752" y2="95152"/>
                          <a14:foregroundMark x1="90708" y1="89394" x2="95575" y2="90606"/>
                          <a14:foregroundMark x1="4425" y1="91515" x2="8850" y2="91212"/>
                          <a14:foregroundMark x1="44248" y1="98182" x2="44248" y2="98182"/>
                          <a14:foregroundMark x1="44690" y1="98182" x2="44690" y2="98182"/>
                          <a14:foregroundMark x1="44690" y1="98182" x2="44690" y2="98182"/>
                          <a14:foregroundMark x1="44690" y1="98182" x2="44690" y2="98182"/>
                          <a14:foregroundMark x1="44690" y1="98182" x2="44690" y2="98182"/>
                          <a14:backgroundMark x1="10177" y1="22424" x2="10177" y2="22424"/>
                          <a14:backgroundMark x1="31858" y1="16061" x2="31858" y2="16061"/>
                          <a14:backgroundMark x1="25221" y1="27576" x2="23009" y2="281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596" y="3580594"/>
              <a:ext cx="2028183" cy="2935343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="" xmlns:a16="http://schemas.microsoft.com/office/drawing/2014/main" id="{5E45E0C7-B4C5-4A5C-AF7A-9DB2F0AE9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6061" b="98182" l="4425" r="95133">
                          <a14:foregroundMark x1="20796" y1="73333" x2="44248" y2="36061"/>
                          <a14:foregroundMark x1="44248" y1="36061" x2="60177" y2="51818"/>
                          <a14:foregroundMark x1="60177" y1="51818" x2="60177" y2="72121"/>
                          <a14:foregroundMark x1="60177" y1="72121" x2="33186" y2="85758"/>
                          <a14:foregroundMark x1="33186" y1="85758" x2="18584" y2="70000"/>
                          <a14:foregroundMark x1="47788" y1="49697" x2="54867" y2="31212"/>
                          <a14:foregroundMark x1="54867" y1="31212" x2="42478" y2="16667"/>
                          <a14:foregroundMark x1="57080" y1="59697" x2="79646" y2="70909"/>
                          <a14:foregroundMark x1="79646" y1="70909" x2="72566" y2="90606"/>
                          <a14:foregroundMark x1="72566" y1="90606" x2="43805" y2="87273"/>
                          <a14:foregroundMark x1="43805" y1="87273" x2="36283" y2="76061"/>
                          <a14:foregroundMark x1="7965" y1="92424" x2="20796" y2="73333"/>
                          <a14:foregroundMark x1="20796" y1="73333" x2="33628" y2="91212"/>
                          <a14:foregroundMark x1="33628" y1="91212" x2="23894" y2="93939"/>
                          <a14:foregroundMark x1="76991" y1="78788" x2="54867" y2="90909"/>
                          <a14:foregroundMark x1="54867" y1="90909" x2="36726" y2="86667"/>
                          <a14:foregroundMark x1="46018" y1="93939" x2="76106" y2="90000"/>
                          <a14:foregroundMark x1="76106" y1="90000" x2="75221" y2="69394"/>
                          <a14:foregroundMark x1="75221" y1="69394" x2="71681" y2="63636"/>
                          <a14:foregroundMark x1="68584" y1="80303" x2="75221" y2="88485"/>
                          <a14:foregroundMark x1="76106" y1="76970" x2="70796" y2="77879"/>
                          <a14:foregroundMark x1="74779" y1="79091" x2="62832" y2="76970"/>
                          <a14:foregroundMark x1="76991" y1="75455" x2="78761" y2="77576"/>
                          <a14:foregroundMark x1="46903" y1="8485" x2="47788" y2="6061"/>
                          <a14:foregroundMark x1="39823" y1="95455" x2="55752" y2="95152"/>
                          <a14:foregroundMark x1="90708" y1="89394" x2="95575" y2="90606"/>
                          <a14:foregroundMark x1="4425" y1="91515" x2="8850" y2="91212"/>
                          <a14:foregroundMark x1="44248" y1="98182" x2="44248" y2="98182"/>
                          <a14:foregroundMark x1="44690" y1="98182" x2="44690" y2="98182"/>
                          <a14:foregroundMark x1="44690" y1="98182" x2="44690" y2="98182"/>
                          <a14:foregroundMark x1="44690" y1="98182" x2="44690" y2="98182"/>
                          <a14:foregroundMark x1="44690" y1="98182" x2="44690" y2="98182"/>
                          <a14:backgroundMark x1="10177" y1="22424" x2="10177" y2="22424"/>
                          <a14:backgroundMark x1="31858" y1="16061" x2="31858" y2="16061"/>
                          <a14:backgroundMark x1="25221" y1="27576" x2="23009" y2="281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00000">
              <a:off x="1061579" y="3288596"/>
              <a:ext cx="2028183" cy="2935343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="" xmlns:a16="http://schemas.microsoft.com/office/drawing/2014/main" id="{6FB130E3-1747-49FB-9AE2-D1F64FB76C25}"/>
              </a:ext>
            </a:extLst>
          </p:cNvPr>
          <p:cNvGrpSpPr/>
          <p:nvPr/>
        </p:nvGrpSpPr>
        <p:grpSpPr>
          <a:xfrm rot="21056185">
            <a:off x="9570157" y="3366512"/>
            <a:ext cx="2099125" cy="1931105"/>
            <a:chOff x="2808382" y="125309"/>
            <a:chExt cx="4159282" cy="3161214"/>
          </a:xfrm>
          <a:noFill/>
        </p:grpSpPr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47F2306C-7895-4245-8DFC-FDEF3DF5334D}"/>
                </a:ext>
              </a:extLst>
            </p:cNvPr>
            <p:cNvSpPr txBox="1"/>
            <p:nvPr/>
          </p:nvSpPr>
          <p:spPr>
            <a:xfrm rot="543815">
              <a:off x="4862386" y="751435"/>
              <a:ext cx="800480" cy="654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D13167C1-EE81-4C76-91CC-FE94E6642227}"/>
                </a:ext>
              </a:extLst>
            </p:cNvPr>
            <p:cNvSpPr txBox="1"/>
            <p:nvPr/>
          </p:nvSpPr>
          <p:spPr>
            <a:xfrm rot="543815">
              <a:off x="5356091" y="1170361"/>
              <a:ext cx="1583807" cy="654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732A60FA-54C1-45A7-A0BF-0875225D41EC}"/>
                </a:ext>
              </a:extLst>
            </p:cNvPr>
            <p:cNvSpPr txBox="1"/>
            <p:nvPr/>
          </p:nvSpPr>
          <p:spPr>
            <a:xfrm rot="543815">
              <a:off x="5377007" y="1777302"/>
              <a:ext cx="1590657" cy="654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E7EE775E-D131-4D7C-90F2-9C0DDB4E1E66}"/>
                </a:ext>
              </a:extLst>
            </p:cNvPr>
            <p:cNvSpPr txBox="1"/>
            <p:nvPr/>
          </p:nvSpPr>
          <p:spPr>
            <a:xfrm rot="543815">
              <a:off x="3610809" y="1025823"/>
              <a:ext cx="1617821" cy="654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88F466BA-0EE6-46DB-A304-5B00C94E56D0}"/>
                </a:ext>
              </a:extLst>
            </p:cNvPr>
            <p:cNvSpPr txBox="1"/>
            <p:nvPr/>
          </p:nvSpPr>
          <p:spPr>
            <a:xfrm rot="543815">
              <a:off x="4962853" y="2229146"/>
              <a:ext cx="1668001" cy="654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597AE306-C7FD-41B8-B92F-FADB870EEC1F}"/>
                </a:ext>
              </a:extLst>
            </p:cNvPr>
            <p:cNvSpPr txBox="1"/>
            <p:nvPr/>
          </p:nvSpPr>
          <p:spPr>
            <a:xfrm rot="543815">
              <a:off x="4296860" y="2346914"/>
              <a:ext cx="1491112" cy="654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20413945-E48B-4B72-A6C2-ED2FC2513361}"/>
                </a:ext>
              </a:extLst>
            </p:cNvPr>
            <p:cNvSpPr txBox="1"/>
            <p:nvPr/>
          </p:nvSpPr>
          <p:spPr>
            <a:xfrm rot="543815">
              <a:off x="3636777" y="2028890"/>
              <a:ext cx="759758" cy="654979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169D02F0-DEEC-484F-A272-00F32A08E766}"/>
                </a:ext>
              </a:extLst>
            </p:cNvPr>
            <p:cNvSpPr txBox="1"/>
            <p:nvPr/>
          </p:nvSpPr>
          <p:spPr>
            <a:xfrm rot="543815">
              <a:off x="3346891" y="1495020"/>
              <a:ext cx="847335" cy="654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7" name="Picture 16" descr="https://project.gym1505.ru/sites/default/files/project/proj-29756/be50fbbb-d01a-4bf4-9b42-aacd6d014806.png">
              <a:extLst>
                <a:ext uri="{FF2B5EF4-FFF2-40B4-BE49-F238E27FC236}">
                  <a16:creationId xmlns="" xmlns:a16="http://schemas.microsoft.com/office/drawing/2014/main" id="{35343DD8-E628-4DA6-BE45-F9CD1F1687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2" t="12975" r="8040" b="11599"/>
            <a:stretch/>
          </p:blipFill>
          <p:spPr bwMode="auto">
            <a:xfrm rot="543815">
              <a:off x="5264850" y="311597"/>
              <a:ext cx="587565" cy="534152"/>
            </a:xfrm>
            <a:prstGeom prst="rect">
              <a:avLst/>
            </a:prstGeom>
            <a:grpFill/>
            <a:extLst/>
          </p:spPr>
        </p:pic>
        <p:pic>
          <p:nvPicPr>
            <p:cNvPr id="68" name="Picture 18" descr="http://cdn.onlinewebfonts.com/svg/img_277381.png">
              <a:extLst>
                <a:ext uri="{FF2B5EF4-FFF2-40B4-BE49-F238E27FC236}">
                  <a16:creationId xmlns="" xmlns:a16="http://schemas.microsoft.com/office/drawing/2014/main" id="{5B47F676-9E44-4FAB-8716-3A2157289F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66" t="18357" r="15556" b="18398"/>
            <a:stretch/>
          </p:blipFill>
          <p:spPr bwMode="auto">
            <a:xfrm rot="543815">
              <a:off x="6056292" y="1867225"/>
              <a:ext cx="577941" cy="553150"/>
            </a:xfrm>
            <a:prstGeom prst="rect">
              <a:avLst/>
            </a:prstGeom>
            <a:grpFill/>
            <a:extLst/>
          </p:spPr>
        </p:pic>
        <p:pic>
          <p:nvPicPr>
            <p:cNvPr id="69" name="Рисунок 68">
              <a:extLst>
                <a:ext uri="{FF2B5EF4-FFF2-40B4-BE49-F238E27FC236}">
                  <a16:creationId xmlns="" xmlns:a16="http://schemas.microsoft.com/office/drawing/2014/main" id="{3D5E64B1-4B8A-43ED-AB60-09C3FAE51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3815">
              <a:off x="4290900" y="2855726"/>
              <a:ext cx="533369" cy="430797"/>
            </a:xfrm>
            <a:prstGeom prst="rect">
              <a:avLst/>
            </a:prstGeom>
            <a:grpFill/>
          </p:spPr>
        </p:pic>
        <p:pic>
          <p:nvPicPr>
            <p:cNvPr id="70" name="Рисунок 69">
              <a:extLst>
                <a:ext uri="{FF2B5EF4-FFF2-40B4-BE49-F238E27FC236}">
                  <a16:creationId xmlns="" xmlns:a16="http://schemas.microsoft.com/office/drawing/2014/main" id="{DD828D61-69AE-4FE4-82F7-E05C8211B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biLevel thresh="75000"/>
            </a:blip>
            <a:srcRect l="42167" t="5735" r="42754" b="70368"/>
            <a:stretch/>
          </p:blipFill>
          <p:spPr>
            <a:xfrm rot="543815">
              <a:off x="4126176" y="125309"/>
              <a:ext cx="592537" cy="667186"/>
            </a:xfrm>
            <a:prstGeom prst="rect">
              <a:avLst/>
            </a:prstGeom>
            <a:grpFill/>
          </p:spPr>
        </p:pic>
        <p:pic>
          <p:nvPicPr>
            <p:cNvPr id="71" name="Рисунок 70">
              <a:extLst>
                <a:ext uri="{FF2B5EF4-FFF2-40B4-BE49-F238E27FC236}">
                  <a16:creationId xmlns="" xmlns:a16="http://schemas.microsoft.com/office/drawing/2014/main" id="{9EAC686B-97B3-4B4B-BF28-850FE7DFC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 rot="543815">
              <a:off x="5433700" y="2784055"/>
              <a:ext cx="411594" cy="437727"/>
            </a:xfrm>
            <a:prstGeom prst="rect">
              <a:avLst/>
            </a:prstGeom>
            <a:grpFill/>
          </p:spPr>
        </p:pic>
        <p:pic>
          <p:nvPicPr>
            <p:cNvPr id="72" name="Рисунок 71">
              <a:extLst>
                <a:ext uri="{FF2B5EF4-FFF2-40B4-BE49-F238E27FC236}">
                  <a16:creationId xmlns="" xmlns:a16="http://schemas.microsoft.com/office/drawing/2014/main" id="{32D1738A-3009-4BC0-8518-A495E68A5A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l="8789" t="3637" r="9274"/>
            <a:stretch/>
          </p:blipFill>
          <p:spPr>
            <a:xfrm rot="543815">
              <a:off x="2808382" y="1542610"/>
              <a:ext cx="540558" cy="546333"/>
            </a:xfrm>
            <a:prstGeom prst="rect">
              <a:avLst/>
            </a:prstGeom>
            <a:grpFill/>
          </p:spPr>
        </p:pic>
        <p:pic>
          <p:nvPicPr>
            <p:cNvPr id="73" name="Рисунок 72">
              <a:extLst>
                <a:ext uri="{FF2B5EF4-FFF2-40B4-BE49-F238E27FC236}">
                  <a16:creationId xmlns="" xmlns:a16="http://schemas.microsoft.com/office/drawing/2014/main" id="{3DA3A920-D49A-4530-8C2F-40B562DD1D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" b="12856"/>
            <a:stretch/>
          </p:blipFill>
          <p:spPr>
            <a:xfrm rot="543815">
              <a:off x="3249063" y="2412147"/>
              <a:ext cx="533109" cy="566034"/>
            </a:xfrm>
            <a:prstGeom prst="rect">
              <a:avLst/>
            </a:prstGeom>
            <a:grpFill/>
          </p:spPr>
        </p:pic>
        <p:pic>
          <p:nvPicPr>
            <p:cNvPr id="74" name="Рисунок 73">
              <a:extLst>
                <a:ext uri="{FF2B5EF4-FFF2-40B4-BE49-F238E27FC236}">
                  <a16:creationId xmlns="" xmlns:a16="http://schemas.microsoft.com/office/drawing/2014/main" id="{2553645D-248D-4D52-BAEF-A7FCA76A3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/>
            <a:srcRect r="11206"/>
            <a:stretch/>
          </p:blipFill>
          <p:spPr>
            <a:xfrm rot="543815">
              <a:off x="3155159" y="674825"/>
              <a:ext cx="471522" cy="538101"/>
            </a:xfrm>
            <a:prstGeom prst="rect">
              <a:avLst/>
            </a:prstGeom>
            <a:grpFill/>
          </p:spPr>
        </p:pic>
        <p:pic>
          <p:nvPicPr>
            <p:cNvPr id="75" name="Рисунок 74">
              <a:extLst>
                <a:ext uri="{FF2B5EF4-FFF2-40B4-BE49-F238E27FC236}">
                  <a16:creationId xmlns="" xmlns:a16="http://schemas.microsoft.com/office/drawing/2014/main" id="{8299BBC7-0E70-4D54-8B91-0452CAD2F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 rot="543815">
              <a:off x="5962169" y="1041416"/>
              <a:ext cx="586347" cy="496904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C6898D9B-F91D-4808-B0B1-98844E05E228}"/>
                </a:ext>
              </a:extLst>
            </p:cNvPr>
            <p:cNvSpPr txBox="1"/>
            <p:nvPr/>
          </p:nvSpPr>
          <p:spPr>
            <a:xfrm rot="543815">
              <a:off x="4204570" y="837480"/>
              <a:ext cx="1583413" cy="654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Правая фигурная скобка 2"/>
          <p:cNvSpPr/>
          <p:nvPr/>
        </p:nvSpPr>
        <p:spPr>
          <a:xfrm rot="5400000">
            <a:off x="5783656" y="-73395"/>
            <a:ext cx="451979" cy="11202437"/>
          </a:xfrm>
          <a:prstGeom prst="rightBrace">
            <a:avLst>
              <a:gd name="adj1" fmla="val 127511"/>
              <a:gd name="adj2" fmla="val 79765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83902" y="6008375"/>
            <a:ext cx="3337861" cy="6419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Индивидуальные и/ или групповые медиапроекты</a:t>
            </a:r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141897" y="6382917"/>
            <a:ext cx="1741200" cy="1847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4329136" y="5960006"/>
            <a:ext cx="1188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b="1" dirty="0" smtClean="0">
                <a:ln w="0"/>
                <a:solidFill>
                  <a:srgbClr val="855D5D">
                    <a:lumMod val="50000"/>
                  </a:srgbClr>
                </a:solidFill>
                <a:cs typeface="Arial" panose="020B0604020202020204" pitchFamily="34" charset="0"/>
              </a:rPr>
              <a:t>проблема</a:t>
            </a:r>
            <a:endParaRPr lang="ru-RU" b="1" dirty="0">
              <a:ln w="0"/>
              <a:solidFill>
                <a:srgbClr val="855D5D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6843259" y="5890873"/>
            <a:ext cx="35703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4400" b="1" dirty="0" smtClean="0">
                <a:ln w="0"/>
                <a:solidFill>
                  <a:srgbClr val="855D5D">
                    <a:lumMod val="50000"/>
                  </a:srgbClr>
                </a:solidFill>
                <a:cs typeface="Arial" panose="020B0604020202020204" pitchFamily="34" charset="0"/>
              </a:rPr>
              <a:t>КАК оценить?</a:t>
            </a:r>
            <a:endParaRPr lang="ru-RU" sz="4400" b="1" dirty="0">
              <a:ln w="0"/>
              <a:solidFill>
                <a:srgbClr val="855D5D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90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620" y="3996907"/>
            <a:ext cx="3022033" cy="17001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Инновационность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36906" y="1350069"/>
            <a:ext cx="5157787" cy="629268"/>
          </a:xfrm>
        </p:spPr>
        <p:txBody>
          <a:bodyPr/>
          <a:lstStyle/>
          <a:p>
            <a:r>
              <a:rPr lang="ru-RU" dirty="0" smtClean="0"/>
              <a:t>Опыт коллег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361661" y="1964623"/>
            <a:ext cx="4559621" cy="368458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Медиаклассы в ОУ</a:t>
            </a:r>
          </a:p>
          <a:p>
            <a:r>
              <a:rPr lang="ru-RU" sz="2000" dirty="0" smtClean="0"/>
              <a:t>Медиапроект как форма достижения метапредметных результатов</a:t>
            </a:r>
          </a:p>
          <a:p>
            <a:r>
              <a:rPr lang="ru-RU" sz="2000" dirty="0" smtClean="0"/>
              <a:t>Олимпиады и конкурсы с представлением медиапроектов</a:t>
            </a:r>
          </a:p>
          <a:p>
            <a:endParaRPr lang="ru-RU" sz="2000" dirty="0"/>
          </a:p>
          <a:p>
            <a:endParaRPr lang="ru-RU" sz="20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8938977" y="758745"/>
            <a:ext cx="2991564" cy="823912"/>
          </a:xfrm>
        </p:spPr>
        <p:txBody>
          <a:bodyPr/>
          <a:lstStyle/>
          <a:p>
            <a:pPr algn="r"/>
            <a:r>
              <a:rPr lang="ru-RU" dirty="0" smtClean="0"/>
              <a:t>Наш проект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7018638" y="1793708"/>
            <a:ext cx="4950833" cy="368458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9 студий различной направленности</a:t>
            </a:r>
          </a:p>
          <a:p>
            <a:r>
              <a:rPr lang="ru-RU" sz="2000" dirty="0" smtClean="0"/>
              <a:t>Медиапроект как форма индивидуального проекта старшеклассников, или как форма представления результатов проекта</a:t>
            </a:r>
          </a:p>
          <a:p>
            <a:r>
              <a:rPr lang="ru-RU" sz="2000" dirty="0" smtClean="0"/>
              <a:t>Критериальная база для комплексного оценивания медиапроектов и метапредметных результатов</a:t>
            </a:r>
          </a:p>
          <a:p>
            <a:r>
              <a:rPr lang="ru-RU" sz="2000" dirty="0" smtClean="0"/>
              <a:t>Повышение профессионализма педагогов по оценке медиапроектов</a:t>
            </a:r>
          </a:p>
          <a:p>
            <a:endParaRPr lang="ru-RU" sz="2000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4831572" y="2137103"/>
            <a:ext cx="1741200" cy="1847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831572" y="2712331"/>
            <a:ext cx="1741200" cy="1847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831572" y="3255225"/>
            <a:ext cx="1741200" cy="1847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61" y="4006139"/>
            <a:ext cx="3163412" cy="17716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264" y="5066261"/>
            <a:ext cx="2789766" cy="15732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5419" y="5233942"/>
            <a:ext cx="3511129" cy="1311851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>
            <a:off x="4831572" y="3794620"/>
            <a:ext cx="1741200" cy="1847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35700" y="2888835"/>
            <a:ext cx="1341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конкурсных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905327" y="2350169"/>
            <a:ext cx="13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оценивание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831572" y="1779957"/>
            <a:ext cx="1686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критериальное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5219291" y="3443761"/>
            <a:ext cx="750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работ</a:t>
            </a:r>
            <a:endParaRPr lang="ru-RU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46DF3C8B-BFE7-48B5-872C-69D3937A3151}"/>
              </a:ext>
            </a:extLst>
          </p:cNvPr>
          <p:cNvGrpSpPr/>
          <p:nvPr/>
        </p:nvGrpSpPr>
        <p:grpSpPr>
          <a:xfrm>
            <a:off x="11207147" y="86680"/>
            <a:ext cx="900000" cy="900000"/>
            <a:chOff x="180000" y="180000"/>
            <a:chExt cx="1800000" cy="1800000"/>
          </a:xfrm>
        </p:grpSpPr>
        <p:pic>
          <p:nvPicPr>
            <p:cNvPr id="23" name="Рисунок 22">
              <a:extLst>
                <a:ext uri="{FF2B5EF4-FFF2-40B4-BE49-F238E27FC236}">
                  <a16:creationId xmlns="" xmlns:a16="http://schemas.microsoft.com/office/drawing/2014/main" id="{3CAA8F59-FC41-4986-80FB-80E5D229C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180000"/>
              <a:ext cx="1800000" cy="1800000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992CB49E-F7E6-49E0-9164-0015F9440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3025" y1="21478" x2="33025" y2="21478"/>
                          <a14:foregroundMark x1="44573" y1="17090" x2="44573" y2="17090"/>
                          <a14:foregroundMark x1="54503" y1="15012" x2="54503" y2="150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180000"/>
              <a:ext cx="1800000" cy="18000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756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Разработка критериев оценки медиапроектов – оценка медиаграмотности автора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27888" y="1690688"/>
            <a:ext cx="3606410" cy="3786819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Личностные результаты 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Метапредметные результаты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Предметные результаты 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928616" y="1690688"/>
            <a:ext cx="6425184" cy="42982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Профессиональное самоопределение в медиасфере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Владение технологиями и техническими средствами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Владение знаниями, умениями и навыками работы с текстом, звуком, графикой и мультимедиа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234298" y="169068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+</a:t>
            </a:r>
            <a:endParaRPr lang="ru-R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34298" y="311171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+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34298" y="463571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+</a:t>
            </a:r>
            <a:endParaRPr lang="ru-RU" sz="3200" b="1" dirty="0"/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46DF3C8B-BFE7-48B5-872C-69D3937A3151}"/>
              </a:ext>
            </a:extLst>
          </p:cNvPr>
          <p:cNvGrpSpPr/>
          <p:nvPr/>
        </p:nvGrpSpPr>
        <p:grpSpPr>
          <a:xfrm>
            <a:off x="11207147" y="86680"/>
            <a:ext cx="900000" cy="900000"/>
            <a:chOff x="180000" y="180000"/>
            <a:chExt cx="1800000" cy="1800000"/>
          </a:xfrm>
        </p:grpSpPr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3CAA8F59-FC41-4986-80FB-80E5D229C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180000"/>
              <a:ext cx="1800000" cy="1800000"/>
            </a:xfrm>
            <a:prstGeom prst="ellipse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992CB49E-F7E6-49E0-9164-0015F9440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3025" y1="21478" x2="33025" y2="21478"/>
                          <a14:foregroundMark x1="44573" y1="17090" x2="44573" y2="17090"/>
                          <a14:foregroundMark x1="54503" y1="15012" x2="54503" y2="150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180000"/>
              <a:ext cx="1800000" cy="18000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377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68202444"/>
              </p:ext>
            </p:extLst>
          </p:nvPr>
        </p:nvGraphicFramePr>
        <p:xfrm>
          <a:off x="436605" y="719666"/>
          <a:ext cx="11565925" cy="544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EAF4C7-0019-BD5C-3DC8-37D798A04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495"/>
            <a:ext cx="10515600" cy="869336"/>
          </a:xfrm>
        </p:spPr>
        <p:txBody>
          <a:bodyPr/>
          <a:lstStyle/>
          <a:p>
            <a:pPr algn="ctr"/>
            <a:r>
              <a:rPr lang="ru-RU" dirty="0" smtClean="0"/>
              <a:t>Дорожная </a:t>
            </a:r>
            <a:r>
              <a:rPr lang="ru-RU" dirty="0" smtClean="0"/>
              <a:t>карта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50789" y="947351"/>
            <a:ext cx="2240692" cy="126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Сентябрь – декабрь 2023 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50789" y="2806470"/>
            <a:ext cx="2240692" cy="126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Январь – август 2024 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0789" y="4665589"/>
            <a:ext cx="2240692" cy="126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Сентябрь – декабрь 2024 </a:t>
            </a:r>
            <a:endParaRPr 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46DF3C8B-BFE7-48B5-872C-69D3937A3151}"/>
              </a:ext>
            </a:extLst>
          </p:cNvPr>
          <p:cNvGrpSpPr/>
          <p:nvPr/>
        </p:nvGrpSpPr>
        <p:grpSpPr>
          <a:xfrm>
            <a:off x="11207147" y="86680"/>
            <a:ext cx="900000" cy="900000"/>
            <a:chOff x="180000" y="180000"/>
            <a:chExt cx="1800000" cy="1800000"/>
          </a:xfrm>
        </p:grpSpPr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3CAA8F59-FC41-4986-80FB-80E5D229C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180000"/>
              <a:ext cx="1800000" cy="1800000"/>
            </a:xfrm>
            <a:prstGeom prst="ellipse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992CB49E-F7E6-49E0-9164-0015F9440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33025" y1="21478" x2="33025" y2="21478"/>
                          <a14:foregroundMark x1="44573" y1="17090" x2="44573" y2="17090"/>
                          <a14:foregroundMark x1="54503" y1="15012" x2="54503" y2="150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180000"/>
              <a:ext cx="1800000" cy="18000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516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</TotalTime>
  <Words>1706</Words>
  <Application>Microsoft Office PowerPoint</Application>
  <PresentationFormat>Широкоэкранный</PresentationFormat>
  <Paragraphs>190</Paragraphs>
  <Slides>14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14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Mistral</vt:lpstr>
      <vt:lpstr>Tahoma</vt:lpstr>
      <vt:lpstr>Verdana</vt:lpstr>
      <vt:lpstr>Wingdings 3</vt:lpstr>
      <vt:lpstr>1_Тема Office</vt:lpstr>
      <vt:lpstr>2_Тема Office</vt:lpstr>
      <vt:lpstr>3_Тема Office</vt:lpstr>
      <vt:lpstr>Тема Office</vt:lpstr>
      <vt:lpstr>4_Тема Office</vt:lpstr>
      <vt:lpstr>Государственное бюджетное общеобразовательное учреждение Лицей № 329 Невского района Санкт-Петербурга</vt:lpstr>
      <vt:lpstr>Презентация PowerPoint</vt:lpstr>
      <vt:lpstr>Творческая группа проекта</vt:lpstr>
      <vt:lpstr>Идея, цель, задачи и результат</vt:lpstr>
      <vt:lpstr>Презентация PowerPoint</vt:lpstr>
      <vt:lpstr>Презентация PowerPoint</vt:lpstr>
      <vt:lpstr>Инновационность </vt:lpstr>
      <vt:lpstr>Разработка критериев оценки медиапроектов – оценка медиаграмотности автора проекта</vt:lpstr>
      <vt:lpstr>Дорожная карта</vt:lpstr>
      <vt:lpstr>Презентация PowerPoint</vt:lpstr>
      <vt:lpstr>Дорожная карта</vt:lpstr>
      <vt:lpstr>ВСОКО</vt:lpstr>
      <vt:lpstr>Статистические данные</vt:lpstr>
      <vt:lpstr>Перспективы и оценка проекта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Методический тренинг  «Критериальная основа оценочных средств медиапроектов школьников»</dc:title>
  <dc:creator>Пользователь Windows</dc:creator>
  <cp:lastModifiedBy>Admin329</cp:lastModifiedBy>
  <cp:revision>55</cp:revision>
  <cp:lastPrinted>2024-02-27T07:49:06Z</cp:lastPrinted>
  <dcterms:created xsi:type="dcterms:W3CDTF">2024-02-26T17:08:11Z</dcterms:created>
  <dcterms:modified xsi:type="dcterms:W3CDTF">2024-03-25T06:21:05Z</dcterms:modified>
</cp:coreProperties>
</file>